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9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10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706" r:id="rId3"/>
    <p:sldMasterId id="2147483735" r:id="rId4"/>
    <p:sldMasterId id="2147483764" r:id="rId5"/>
    <p:sldMasterId id="2147483793" r:id="rId6"/>
    <p:sldMasterId id="2147483822" r:id="rId7"/>
    <p:sldMasterId id="2147483834" r:id="rId8"/>
    <p:sldMasterId id="2147483863" r:id="rId9"/>
    <p:sldMasterId id="2147483892" r:id="rId10"/>
    <p:sldMasterId id="2147483922" r:id="rId11"/>
  </p:sldMasterIdLst>
  <p:notesMasterIdLst>
    <p:notesMasterId r:id="rId70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294" r:id="rId53"/>
    <p:sldId id="334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295" r:id="rId69"/>
  </p:sldIdLst>
  <p:sldSz cx="9144000" cy="5143500" type="screen16x9"/>
  <p:notesSz cx="6858000" cy="9144000"/>
  <p:embeddedFontLst>
    <p:embeddedFont>
      <p:font typeface="Bebas Neue" panose="020B0000000000000000" pitchFamily="34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Nunito Light" pitchFamily="2" charset="0"/>
      <p:regular r:id="rId76"/>
      <p:italic r:id="rId77"/>
    </p:embeddedFont>
    <p:embeddedFont>
      <p:font typeface="Poppins" panose="00000500000000000000" pitchFamily="2" charset="0"/>
      <p:regular r:id="rId78"/>
      <p:bold r:id="rId79"/>
      <p:italic r:id="rId80"/>
      <p:boldItalic r:id="rId81"/>
    </p:embeddedFont>
    <p:embeddedFont>
      <p:font typeface="Poppins SemiBold" panose="00000700000000000000" pitchFamily="2" charset="0"/>
      <p:regular r:id="rId82"/>
      <p:bold r:id="rId83"/>
      <p:italic r:id="rId84"/>
      <p:boldItalic r:id="rId85"/>
    </p:embeddedFont>
    <p:embeddedFont>
      <p:font typeface="PT Sans" panose="020B0503020203020204" pitchFamily="34" charset="0"/>
      <p:regular r:id="rId86"/>
      <p:bold r:id="rId87"/>
      <p:italic r:id="rId88"/>
      <p:boldItalic r:id="rId89"/>
    </p:embeddedFont>
    <p:embeddedFont>
      <p:font typeface="Roboto Condensed Light" panose="02000000000000000000" pitchFamily="2" charset="0"/>
      <p:regular r:id="rId90"/>
      <p: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2" roundtripDataSignature="AMtx7miC2GylVQ3xNv9hjLAY+aHsi4XK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85AC0-69FB-409A-A481-7EA2F6759437}">
  <a:tblStyle styleId="{96785AC0-69FB-409A-A481-7EA2F67594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20.fntdata"/><Relationship Id="rId95" Type="http://schemas.openxmlformats.org/officeDocument/2006/relationships/theme" Target="theme/theme1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1.fntdata"/><Relationship Id="rId92" Type="http://customschemas.google.com/relationships/presentationmetadata" Target="meta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font" Target="fonts/font17.fntdata"/><Relationship Id="rId61" Type="http://schemas.openxmlformats.org/officeDocument/2006/relationships/slide" Target="slides/slide50.xml"/><Relationship Id="rId82" Type="http://schemas.openxmlformats.org/officeDocument/2006/relationships/font" Target="fonts/font12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1" name="Google Shape;19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(start with a node/page, naay keys and pointers in between)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a keyCount to identify how many keys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b tree flexibility - naay #define Max to determine max keys per page (the order)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simulate what happens if a page is full - splitting and promotion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add to the data structure nga array of pages, and a field to signify the head, then clarify that the pointers means the page to continue the lookup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8" name="Google Shape;19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(start with a node/page, naay keys and pointers in between)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need a keyCount to identify how many keys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b tree flexibility - naay #define Max to determine max keys per page (the order)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simulate what happens if a page is full - splitting and promotion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add to the data structure nga array of pages, and a field to signify the head, then clarify that the pointers means the page to continue the lookup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9" name="Google Shape;19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3" name="Google Shape;19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9" name="Google Shape;19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2" name="Google Shape;25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9" name="Google Shape;25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7" name="Google Shape;18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2" name="Google Shape;25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7" name="Google Shape;254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6cc81efe81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Google Shape;2553;g16cc81efe81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16cc81efe81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16cc81efe81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16cc81efe81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0" name="Google Shape;2570;g16cc81efe81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6cc81efe81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0" name="Google Shape;2580;g16cc81efe81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6cc81efe81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0" name="Google Shape;2590;g16cc81efe81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6cc81efe81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1" name="Google Shape;2601;g16cc81efe81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6cc81efe81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2" name="Google Shape;2612;g16cc81efe81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3" name="Google Shape;26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4" name="Google Shape;263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6cc81efe81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5" name="Google Shape;2645;g16cc81efe81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16cc81efe8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4" name="Google Shape;2654;g16cc81efe8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6cc81efe81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4" name="Google Shape;2664;g16cc81efe81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16cc81efe81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3" name="Google Shape;2673;g16cc81efe81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16cc81efe81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3" name="Google Shape;2683;g16cc81efe81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6cc81efe81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3" name="Google Shape;2693;g16cc81efe81_0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6cc81efe81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2" name="Google Shape;2702;g16cc81efe81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16cc81efe81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2" name="Google Shape;2712;g16cc81efe81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16cc81efe81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1" name="Google Shape;2721;g16cc81efe81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8" name="Google Shape;18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16cc81efe81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1" name="Google Shape;2731;g16cc81efe81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1" name="Google Shape;27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6b226665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5" name="Google Shape;2235;g16b226665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3" name="Google Shape;26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993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16cd54c5a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4" name="Google Shape;2764;g16cd54c5a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16cd54c5a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2" name="Google Shape;2772;g16cd54c5a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16cd54c5a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0" name="Google Shape;2780;g16cd54c5a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16cd54c5a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8" name="Google Shape;2788;g16cd54c5a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6cd54c5a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5" name="Google Shape;2795;g16cd54c5a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16cd54c5a1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2" name="Google Shape;2802;g16cd54c5a1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0" name="Google Shape;18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16cd54c5a1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9" name="Google Shape;2809;g16cd54c5a1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16cd54c5a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6" name="Google Shape;2816;g16cd54c5a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17daa863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3" name="Google Shape;2823;g17daa863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17daa86348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0" name="Google Shape;2830;g17daa86348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7daa8634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7" name="Google Shape;2837;g17daa8634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17daa86348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4" name="Google Shape;2844;g17daa86348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17daa86348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1" name="Google Shape;2851;g17daa86348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7daa86348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8" name="Google Shape;2858;g17daa86348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8" name="Google Shape;18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6" name="Google Shape;18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4" name="Google Shape;18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8.xml"/><Relationship Id="rId4" Type="http://schemas.openxmlformats.org/officeDocument/2006/relationships/hyperlink" Target="http://bit.ly/2TtBDfr" TargetMode="Externa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://bit.ly/2TtBDfr" TargetMode="Externa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://bit.ly/2TtBDfr" TargetMode="Externa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0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5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75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5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5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62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62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6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6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62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62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62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62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63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63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6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63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63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63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4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64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64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781" name="Google Shape;781;p164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782" name="Google Shape;782;p164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3" name="Google Shape;783;p16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64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64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5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65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5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790" name="Google Shape;790;p165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791" name="Google Shape;791;p165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2" name="Google Shape;792;p16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6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66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6" name="Google Shape;796;p166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66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8" name="Google Shape;798;p166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66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0" name="Google Shape;800;p166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16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2" name="Google Shape;802;p16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6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6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6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67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8" name="Google Shape;808;p167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67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0" name="Google Shape;810;p167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67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2" name="Google Shape;812;p167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167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4" name="Google Shape;814;p167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167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16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6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67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68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1" name="Google Shape;821;p168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168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3" name="Google Shape;823;p168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68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5" name="Google Shape;825;p168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68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7" name="Google Shape;827;p168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68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9" name="Google Shape;829;p168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68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1" name="Google Shape;831;p168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68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3" name="Google Shape;833;p16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69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36" name="Google Shape;836;p169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7" name="Google Shape;837;p169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38" name="Google Shape;838;p169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9" name="Google Shape;839;p16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69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6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69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70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45" name="Google Shape;845;p170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6" name="Google Shape;846;p170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170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170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49" name="Google Shape;849;p170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0" name="Google Shape;850;p170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170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52" name="Google Shape;852;p170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3" name="Google Shape;853;p170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70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55" name="Google Shape;855;p170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170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70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0" name="Google Shape;860;p17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72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172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17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7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72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72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7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7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73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73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73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7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74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74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74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4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75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89" name="Google Shape;889;p175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0" name="Google Shape;890;p1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6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4" name="Google Shape;894;p176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5" name="Google Shape;895;p176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17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7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7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177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1" name="Google Shape;901;p17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7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77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7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7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78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78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78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0" name="Google Shape;910;p178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1" name="Google Shape;911;p178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2" name="Google Shape;912;p17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7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5" name="Google Shape;915;p17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7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7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80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80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21" name="Google Shape;921;p18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80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80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7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77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7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77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7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77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77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77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7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77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7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77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7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81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6" name="Google Shape;926;p18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8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81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82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82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18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82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3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83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83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83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4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1" name="Google Shape;941;p184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8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8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84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84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6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9" name="Google Shape;949;p186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86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1" name="Google Shape;951;p186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186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3" name="Google Shape;953;p186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4" name="Google Shape;954;p18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5" name="Google Shape;955;p186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6" name="Google Shape;956;p186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186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8" name="Google Shape;958;p186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6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60" name="Google Shape;960;p186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61" name="Google Shape;961;p18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87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87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18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8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87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87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88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1" name="Google Shape;971;p188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2" name="Google Shape;972;p18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8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89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89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18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8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89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8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89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89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90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90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9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9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90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90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90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90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8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8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8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8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91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91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9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9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9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9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92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192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192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03" name="Google Shape;1003;p192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04" name="Google Shape;1004;p192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5" name="Google Shape;1005;p19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92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9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93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93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93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12" name="Google Shape;1012;p193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13" name="Google Shape;1013;p193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4" name="Google Shape;1014;p19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9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94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8" name="Google Shape;1018;p194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94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0" name="Google Shape;1020;p194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194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2" name="Google Shape;1022;p194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19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4" name="Google Shape;1024;p19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9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9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9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95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0" name="Google Shape;1030;p195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95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2" name="Google Shape;1032;p195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195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4" name="Google Shape;1034;p195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195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6" name="Google Shape;1036;p195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95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8" name="Google Shape;1038;p19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9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95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96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3" name="Google Shape;1043;p196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96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5" name="Google Shape;1045;p196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96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196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196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196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96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196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96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196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196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19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97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58" name="Google Shape;1058;p197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9" name="Google Shape;1059;p197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60" name="Google Shape;1060;p197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61" name="Google Shape;1061;p19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97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9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97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98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67" name="Google Shape;1067;p198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8" name="Google Shape;1068;p198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198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0" name="Google Shape;1070;p198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71" name="Google Shape;1071;p198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2" name="Google Shape;1072;p198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98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74" name="Google Shape;1074;p198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5" name="Google Shape;1075;p198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98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77" name="Google Shape;1077;p198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8" name="Google Shape;1078;p198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9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99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99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4" name="Google Shape;1084;p19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19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99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9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0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0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00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00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200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9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79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7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0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0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01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01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01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0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5" name="Google Shape;1105;p50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50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7" name="Google Shape;1107;p50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0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9" name="Google Shape;1109;p50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50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1" name="Google Shape;1111;p50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50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3" name="Google Shape;1113;p5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5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0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29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18" name="Google Shape;1118;p229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9" name="Google Shape;1119;p2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2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0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3" name="Google Shape;1123;p230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24" name="Google Shape;1124;p230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3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23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31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9" name="Google Shape;1129;p231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0" name="Google Shape;1130;p23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231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23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3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3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32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232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232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9" name="Google Shape;1139;p232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0" name="Google Shape;1140;p232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1" name="Google Shape;1141;p23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4" name="Google Shape;1144;p23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233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233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34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34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0" name="Google Shape;1150;p23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234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234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35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5" name="Google Shape;1155;p23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23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235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36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236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23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3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0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0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0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0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37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37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37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37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38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0" name="Google Shape;1170;p238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1" name="Google Shape;1171;p23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3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38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38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40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8" name="Google Shape;1178;p240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40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0" name="Google Shape;1180;p240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240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2" name="Google Shape;1182;p240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3" name="Google Shape;1183;p240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4" name="Google Shape;1184;p240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5" name="Google Shape;1185;p240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40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7" name="Google Shape;1187;p240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40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9" name="Google Shape;1189;p240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0" name="Google Shape;1190;p240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41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41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41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4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241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241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2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0" name="Google Shape;1200;p242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1" name="Google Shape;1201;p24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4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43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43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24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4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43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4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43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43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44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244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24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4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44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44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44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44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45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45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4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4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45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45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46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46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46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32" name="Google Shape;1232;p246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33" name="Google Shape;1233;p246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4" name="Google Shape;1234;p24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4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24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1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81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1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1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1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1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47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247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247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1" name="Google Shape;1241;p247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2" name="Google Shape;1242;p247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3" name="Google Shape;1243;p24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4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48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7" name="Google Shape;1247;p248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48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9" name="Google Shape;1249;p248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48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1" name="Google Shape;1251;p248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4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3" name="Google Shape;1253;p24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4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4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4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49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9" name="Google Shape;1259;p249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49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1" name="Google Shape;1261;p249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49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3" name="Google Shape;1263;p249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249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5" name="Google Shape;1265;p249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49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7" name="Google Shape;1267;p249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249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9" name="Google Shape;1269;p249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249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1" name="Google Shape;1271;p24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50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74" name="Google Shape;1274;p250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5" name="Google Shape;1275;p250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76" name="Google Shape;1276;p250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7" name="Google Shape;1277;p25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250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25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50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51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83" name="Google Shape;1283;p251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4" name="Google Shape;1284;p251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251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6" name="Google Shape;1286;p251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87" name="Google Shape;1287;p251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8" name="Google Shape;1288;p251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251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90" name="Google Shape;1290;p251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1" name="Google Shape;1291;p251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251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93" name="Google Shape;1293;p251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4" name="Google Shape;1294;p251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8" name="Google Shape;1298;p25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253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253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3" name="Google Shape;1303;p25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5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53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5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25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254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254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254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5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25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55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55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5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5" name="Google Shape;1325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6" name="Google Shape;13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2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2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2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2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9" name="Google Shape;132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3" name="Google Shape;13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37" name="Google Shape;1337;p5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38" name="Google Shape;133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4" name="Google Shape;1344;p6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5" name="Google Shape;13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48" name="Google Shape;134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6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2" name="Google Shape;1352;p6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3" name="Google Shape;1353;p6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4" name="Google Shape;135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57" name="Google Shape;13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6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0" name="Google Shape;1360;p6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1" name="Google Shape;136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3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3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3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" name="Google Shape;124;p83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5" name="Google Shape;125;p83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8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3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3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4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9" name="Google Shape;1369;p54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54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1" name="Google Shape;1371;p54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54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3" name="Google Shape;1373;p54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5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5" name="Google Shape;1375;p5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5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5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5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81" name="Google Shape;1381;p20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2" name="Google Shape;1382;p20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0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0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6" name="Google Shape;1386;p203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87" name="Google Shape;1387;p20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20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0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04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2" name="Google Shape;1392;p204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3" name="Google Shape;1393;p20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0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20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20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20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05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205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205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2" name="Google Shape;1402;p205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3" name="Google Shape;1403;p20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4" name="Google Shape;1404;p20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0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7" name="Google Shape;1407;p20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0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0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07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07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13" name="Google Shape;1413;p20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0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0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08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18" name="Google Shape;1418;p20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0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0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9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p209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20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0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2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10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4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4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4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3" name="Google Shape;133;p84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4" name="Google Shape;134;p84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8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211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3" name="Google Shape;1433;p211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4" name="Google Shape;1434;p2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3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1" name="Google Shape;1441;p213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13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3" name="Google Shape;1443;p213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13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5" name="Google Shape;1445;p213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6" name="Google Shape;1446;p21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7" name="Google Shape;1447;p213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8" name="Google Shape;1448;p213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13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0" name="Google Shape;1450;p213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13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52" name="Google Shape;1452;p213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53" name="Google Shape;1453;p2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14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214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21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2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2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2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15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3" name="Google Shape;1463;p215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4" name="Google Shape;1464;p2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16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216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2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1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17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17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2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2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2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18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218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2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2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2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2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19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219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219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495" name="Google Shape;1495;p219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496" name="Google Shape;1496;p21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7" name="Google Shape;1497;p2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21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2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20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220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220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504" name="Google Shape;1504;p220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505" name="Google Shape;1505;p220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6" name="Google Shape;1506;p2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5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85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5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85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5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85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8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5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5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21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0" name="Google Shape;1510;p221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221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2" name="Google Shape;1512;p221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21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4" name="Google Shape;1514;p221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221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6" name="Google Shape;1516;p221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22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8" name="Google Shape;1518;p22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2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21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2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3" name="Google Shape;1523;p222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222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5" name="Google Shape;1525;p222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222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7" name="Google Shape;1527;p222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222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9" name="Google Shape;1529;p222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222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1" name="Google Shape;1531;p222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222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3" name="Google Shape;1533;p222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222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5" name="Google Shape;1535;p2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223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38" name="Google Shape;1538;p223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39" name="Google Shape;1539;p223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40" name="Google Shape;1540;p223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41" name="Google Shape;1541;p22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223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22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223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4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47" name="Google Shape;1547;p224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8" name="Google Shape;1548;p224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224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0" name="Google Shape;1550;p224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51" name="Google Shape;1551;p224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2" name="Google Shape;1552;p224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224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54" name="Google Shape;1554;p224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5" name="Google Shape;1555;p224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224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57" name="Google Shape;1557;p224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8" name="Google Shape;1558;p224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9" name="Google Shape;1559;p22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22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226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226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7" name="Google Shape;1567;p22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22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226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22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2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22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227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227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27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2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22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8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228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228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6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56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5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5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5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5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256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95" name="Google Shape;1595;p256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6" name="Google Shape;1596;p25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25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6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86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86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6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86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6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86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6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8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6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57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00" name="Google Shape;1600;p257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01" name="Google Shape;1601;p257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25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25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58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06" name="Google Shape;1606;p258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7" name="Google Shape;1607;p25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25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258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25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25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59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259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259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6" name="Google Shape;1616;p259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7" name="Google Shape;1617;p25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8" name="Google Shape;1618;p25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1" name="Google Shape;1621;p26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60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26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61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261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27" name="Google Shape;1627;p26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261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261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62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2" name="Google Shape;1632;p26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26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262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63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263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6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263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64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264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264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264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65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47" name="Google Shape;1647;p265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8" name="Google Shape;1648;p26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26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265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265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7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87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7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87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7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87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87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87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87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87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7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87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8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67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5" name="Google Shape;1655;p267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267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7" name="Google Shape;1657;p267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267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9" name="Google Shape;1659;p267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0" name="Google Shape;1660;p26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1" name="Google Shape;1661;p267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2" name="Google Shape;1662;p267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267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4" name="Google Shape;1664;p267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267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6" name="Google Shape;1666;p267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7" name="Google Shape;1667;p26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68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268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26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26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268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268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69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7" name="Google Shape;1677;p269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8" name="Google Shape;1678;p26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6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70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270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27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27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27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7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70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70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1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1" name="Google Shape;1691;p271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27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27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271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271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271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271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72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72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272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702" name="Google Shape;1702;p272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703" name="Google Shape;1703;p272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4" name="Google Shape;1704;p27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272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27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73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273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273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711" name="Google Shape;1711;p273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712" name="Google Shape;1712;p273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3" name="Google Shape;1713;p27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27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74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7" name="Google Shape;1717;p274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274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9" name="Google Shape;1719;p274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274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1" name="Google Shape;1721;p274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27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3" name="Google Shape;1723;p27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7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27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27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75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9" name="Google Shape;1729;p275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275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1" name="Google Shape;1731;p275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275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3" name="Google Shape;1733;p275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75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5" name="Google Shape;1735;p275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275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7" name="Google Shape;1737;p2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2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275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276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2" name="Google Shape;1742;p276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276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4" name="Google Shape;1744;p276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276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6" name="Google Shape;1746;p276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276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8" name="Google Shape;1748;p276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276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0" name="Google Shape;1750;p276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276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2" name="Google Shape;1752;p276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276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4" name="Google Shape;1754;p27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8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9" name="Google Shape;179;p88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88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81" name="Google Shape;181;p88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8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8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8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77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57" name="Google Shape;1757;p277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58" name="Google Shape;1758;p277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59" name="Google Shape;1759;p277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60" name="Google Shape;1760;p27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277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27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277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78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66" name="Google Shape;1766;p278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7" name="Google Shape;1767;p278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278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9" name="Google Shape;1769;p278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0" name="Google Shape;1770;p278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1" name="Google Shape;1771;p278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278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3" name="Google Shape;1773;p278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4" name="Google Shape;1774;p278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278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6" name="Google Shape;1776;p278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7" name="Google Shape;1777;p278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27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7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1" name="Google Shape;1781;p27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80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280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6" name="Google Shape;1786;p28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28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280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28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81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28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281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281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281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28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8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282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282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282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6cc81efe81_0_838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07" name="Google Shape;1807;g16cc81efe81_0_838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8" name="Google Shape;1808;g16cc81efe81_0_83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g16cc81efe81_0_83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59886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6cc81efe81_0_84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2" name="Google Shape;1812;g16cc81efe81_0_84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3" name="Google Shape;1813;g16cc81efe81_0_84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g16cc81efe81_0_84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g16cc81efe81_0_84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4804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6cc81efe81_0_849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18" name="Google Shape;1818;g16cc81efe81_0_849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9" name="Google Shape;1819;g16cc81efe81_0_84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g16cc81efe81_0_84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g16cc81efe81_0_849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g16cc81efe81_0_84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g16cc81efe81_0_849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29001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6cc81efe81_0_857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6" name="Google Shape;1826;g16cc81efe81_0_857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g16cc81efe81_0_857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8" name="Google Shape;1828;g16cc81efe81_0_857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9" name="Google Shape;1829;g16cc81efe81_0_857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0" name="Google Shape;1830;g16cc81efe81_0_85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25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9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88" name="Google Shape;188;p89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89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89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89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2" name="Google Shape;192;p89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89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89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5" name="Google Shape;195;p89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89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9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89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89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8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6cc81efe81_0_8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3" name="Google Shape;1833;g16cc81efe81_0_86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g16cc81efe81_0_864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g16cc81efe81_0_864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0600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6cc81efe81_0_869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g16cc81efe81_0_869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39" name="Google Shape;1839;g16cc81efe81_0_86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g16cc81efe81_0_869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g16cc81efe81_0_869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80469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6cc81efe81_0_875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4" name="Google Shape;1844;g16cc81efe81_0_8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6cc81efe81_0_8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g16cc81efe81_0_875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73390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16cc81efe81_0_880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g16cc81efe81_0_880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g16cc81efe81_0_88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g16cc81efe81_0_880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09264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6cc81efe81_0_885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g16cc81efe81_0_885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g16cc81efe81_0_885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16cc81efe81_0_885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625008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6cc81efe81_0_890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59" name="Google Shape;1859;g16cc81efe81_0_890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0" name="Google Shape;1860;g16cc81efe81_0_89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g16cc81efe81_0_89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g16cc81efe81_0_890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g16cc81efe81_0_890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3791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79516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6cc81efe81_0_898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7" name="Google Shape;1867;g16cc81efe81_0_898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g16cc81efe81_0_898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9" name="Google Shape;1869;g16cc81efe81_0_898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g16cc81efe81_0_898"/>
          <p:cNvSpPr txBox="1">
            <a:spLocks noGrp="1"/>
          </p:cNvSpPr>
          <p:nvPr>
            <p:ph type="title" idx="4" hasCustomPrompt="1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1" name="Google Shape;1871;g16cc81efe81_0_898"/>
          <p:cNvSpPr txBox="1">
            <a:spLocks noGrp="1"/>
          </p:cNvSpPr>
          <p:nvPr>
            <p:ph type="title" idx="5" hasCustomPrompt="1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2" name="Google Shape;1872;g16cc81efe81_0_89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3" name="Google Shape;1873;g16cc81efe81_0_898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4" name="Google Shape;1874;g16cc81efe81_0_898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g16cc81efe81_0_898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6" name="Google Shape;1876;g16cc81efe81_0_898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g16cc81efe81_0_898"/>
          <p:cNvSpPr txBox="1">
            <a:spLocks noGrp="1"/>
          </p:cNvSpPr>
          <p:nvPr>
            <p:ph type="title" idx="14" hasCustomPrompt="1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8" name="Google Shape;1878;g16cc81efe81_0_898"/>
          <p:cNvSpPr txBox="1">
            <a:spLocks noGrp="1"/>
          </p:cNvSpPr>
          <p:nvPr>
            <p:ph type="title" idx="15" hasCustomPrompt="1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9" name="Google Shape;1879;g16cc81efe81_0_89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714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6cc81efe81_0_913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g16cc81efe81_0_913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g16cc81efe81_0_91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g16cc81efe81_0_91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g16cc81efe81_0_913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g16cc81efe81_0_913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94234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6cc81efe81_0_920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89" name="Google Shape;1889;g16cc81efe81_0_920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90" name="Google Shape;1890;g16cc81efe81_0_9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g16cc81efe81_0_9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08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9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6cc81efe81_0_925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g16cc81efe81_0_925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g16cc81efe81_0_92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g16cc81efe81_0_92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g16cc81efe81_0_925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g16cc81efe81_0_925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g16cc81efe81_0_925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g16cc81efe81_0_925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20261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6cc81efe81_0_934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g16cc81efe81_0_934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g16cc81efe81_0_93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g16cc81efe81_0_93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g16cc81efe81_0_934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g16cc81efe81_0_934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g16cc81efe81_0_934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g16cc81efe81_0_934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7609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6cc81efe81_0_943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g16cc81efe81_0_943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g16cc81efe81_0_94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g16cc81efe81_0_943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g16cc81efe81_0_943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g16cc81efe81_0_943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90981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6cc81efe81_0_950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g16cc81efe81_0_950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0" name="Google Shape;1920;g16cc81efe81_0_950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921" name="Google Shape;1921;g16cc81efe81_0_950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922" name="Google Shape;1922;g16cc81efe81_0_950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3" name="Google Shape;1923;g16cc81efe81_0_95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g16cc81efe81_0_950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g16cc81efe81_0_95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52377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6cc81efe81_0_959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g16cc81efe81_0_959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g16cc81efe81_0_959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930" name="Google Shape;1930;g16cc81efe81_0_959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931" name="Google Shape;1931;g16cc81efe81_0_959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2" name="Google Shape;1932;g16cc81efe81_0_95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g16cc81efe81_0_95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70700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16cc81efe81_0_967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6" name="Google Shape;1936;g16cc81efe81_0_967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g16cc81efe81_0_967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8" name="Google Shape;1938;g16cc81efe81_0_967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g16cc81efe81_0_967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0" name="Google Shape;1940;g16cc81efe81_0_967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g16cc81efe81_0_96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2" name="Google Shape;1942;g16cc81efe81_0_96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g16cc81efe81_0_967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g16cc81efe81_0_967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g16cc81efe81_0_967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72908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16cc81efe81_0_979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8" name="Google Shape;1948;g16cc81efe81_0_979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g16cc81efe81_0_979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0" name="Google Shape;1950;g16cc81efe81_0_979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g16cc81efe81_0_979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2" name="Google Shape;1952;g16cc81efe81_0_979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g16cc81efe81_0_979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4" name="Google Shape;1954;g16cc81efe81_0_979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g16cc81efe81_0_979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6" name="Google Shape;1956;g16cc81efe81_0_97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g16cc81efe81_0_97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g16cc81efe81_0_979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006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16cc81efe81_0_992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1" name="Google Shape;1961;g16cc81efe81_0_992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g16cc81efe81_0_992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3" name="Google Shape;1963;g16cc81efe81_0_992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g16cc81efe81_0_992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5" name="Google Shape;1965;g16cc81efe81_0_992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g16cc81efe81_0_992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7" name="Google Shape;1967;g16cc81efe81_0_992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g16cc81efe81_0_992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9" name="Google Shape;1969;g16cc81efe81_0_992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g16cc81efe81_0_992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1" name="Google Shape;1971;g16cc81efe81_0_992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g16cc81efe81_0_992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3" name="Google Shape;1973;g16cc81efe81_0_99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24742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6cc81efe81_0_1007"/>
          <p:cNvSpPr txBox="1">
            <a:spLocks noGrp="1"/>
          </p:cNvSpPr>
          <p:nvPr>
            <p:ph type="title" hasCustomPrompt="1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76" name="Google Shape;1976;g16cc81efe81_0_1007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77" name="Google Shape;1977;g16cc81efe81_0_1007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78" name="Google Shape;1978;g16cc81efe81_0_1007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79" name="Google Shape;1979;g16cc81efe81_0_100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g16cc81efe81_0_1007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g16cc81efe81_0_100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g16cc81efe81_0_1007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79538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6cc81efe81_0_1016"/>
          <p:cNvSpPr txBox="1">
            <a:spLocks noGrp="1"/>
          </p:cNvSpPr>
          <p:nvPr>
            <p:ph type="title" hasCustomPrompt="1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5" name="Google Shape;1985;g16cc81efe81_0_1016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6" name="Google Shape;1986;g16cc81efe81_0_1016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g16cc81efe81_0_1016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8" name="Google Shape;1988;g16cc81efe81_0_1016"/>
          <p:cNvSpPr txBox="1">
            <a:spLocks noGrp="1"/>
          </p:cNvSpPr>
          <p:nvPr>
            <p:ph type="title" idx="4" hasCustomPrompt="1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9" name="Google Shape;1989;g16cc81efe81_0_1016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0" name="Google Shape;1990;g16cc81efe81_0_1016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g16cc81efe81_0_1016"/>
          <p:cNvSpPr txBox="1">
            <a:spLocks noGrp="1"/>
          </p:cNvSpPr>
          <p:nvPr>
            <p:ph type="title" idx="7" hasCustomPrompt="1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92" name="Google Shape;1992;g16cc81efe81_0_1016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3" name="Google Shape;1993;g16cc81efe81_0_1016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g16cc81efe81_0_1016"/>
          <p:cNvSpPr txBox="1">
            <a:spLocks noGrp="1"/>
          </p:cNvSpPr>
          <p:nvPr>
            <p:ph type="title" idx="13" hasCustomPrompt="1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95" name="Google Shape;1995;g16cc81efe81_0_1016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6" name="Google Shape;1996;g16cc81efe81_0_1016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g16cc81efe81_0_101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941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91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91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9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1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16cc81efe81_0_10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0" name="Google Shape;2000;g16cc81efe81_0_103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28439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16cc81efe81_0_10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g16cc81efe81_0_1034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g16cc81efe81_0_1034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5" name="Google Shape;2005;g16cc81efe81_0_103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g16cc81efe81_0_103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g16cc81efe81_0_103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g16cc81efe81_0_103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465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16cc81efe81_0_104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g16cc81efe81_0_104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g16cc81efe81_0_1042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g16cc81efe81_0_1042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g16cc81efe81_0_1042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4703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6cc81efe81_0_104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g16cc81efe81_0_104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g16cc81efe81_0_1048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g16cc81efe81_0_1048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g16cc81efe81_0_1048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96750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6cc81efe81_0_1054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3" name="Google Shape;2023;g16cc81efe81_0_1054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4" name="Google Shape;2024;g16cc81efe81_0_1054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5" name="Google Shape;2025;g16cc81efe81_0_1054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6" name="Google Shape;2026;g16cc81efe81_0_1054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7" name="Google Shape;2027;g16cc81efe81_0_1054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g16cc81efe81_0_1054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9" name="Google Shape;2029;g16cc81efe81_0_1054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g16cc81efe81_0_105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1" name="Google Shape;2031;g16cc81efe81_0_105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g16cc81efe81_0_105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16cc81efe81_0_1054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00458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16cc81efe81_0_1289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9" name="Google Shape;2039;g16cc81efe81_0_1289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g16cc81efe81_0_1289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1" name="Google Shape;2041;g16cc81efe81_0_1289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2" name="Google Shape;2042;g16cc81efe81_0_1289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3" name="Google Shape;2043;g16cc81efe81_0_1289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g16cc81efe81_0_1289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5" name="Google Shape;2045;g16cc81efe81_0_1289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g16cc81efe81_0_1289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7" name="Google Shape;2047;g16cc81efe81_0_128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g16cc81efe81_0_128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g16cc81efe81_0_1289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12008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16cc81efe81_0_130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52" name="Google Shape;2052;g16cc81efe81_0_130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3" name="Google Shape;2053;g16cc81efe81_0_130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16cc81efe81_0_130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55549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6cc81efe81_0_1307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7" name="Google Shape;2057;g16cc81efe81_0_1307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58" name="Google Shape;2058;g16cc81efe81_0_1307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g16cc81efe81_0_130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g16cc81efe81_0_130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005153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16cc81efe81_0_1313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3" name="Google Shape;2063;g16cc81efe81_0_1313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4" name="Google Shape;2064;g16cc81efe81_0_131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16cc81efe81_0_131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16cc81efe81_0_1313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g16cc81efe81_0_131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g16cc81efe81_0_1313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662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6cc81efe81_0_1321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g16cc81efe81_0_1321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g16cc81efe81_0_1321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3" name="Google Shape;2073;g16cc81efe81_0_1321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4" name="Google Shape;2074;g16cc81efe81_0_1321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5" name="Google Shape;2075;g16cc81efe81_0_13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462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2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2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2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16cc81efe81_0_13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8" name="Google Shape;2078;g16cc81efe81_0_132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6cc81efe81_0_1328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g16cc81efe81_0_1328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27339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16cc81efe81_0_1333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g16cc81efe81_0_1333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84" name="Google Shape;2084;g16cc81efe81_0_133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g16cc81efe81_0_1333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g16cc81efe81_0_1333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7694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6cc81efe81_0_1339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89" name="Google Shape;2089;g16cc81efe81_0_133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g16cc81efe81_0_133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6cc81efe81_0_1339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90725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6cc81efe81_0_1344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g16cc81efe81_0_1344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g16cc81efe81_0_134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g16cc81efe81_0_1344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55569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6cc81efe81_0_1349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g16cc81efe81_0_1349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g16cc81efe81_0_1349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g16cc81efe81_0_1349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795267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6cc81efe81_0_1354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4" name="Google Shape;2104;g16cc81efe81_0_1354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5" name="Google Shape;2105;g16cc81efe81_0_135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g16cc81efe81_0_135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g16cc81efe81_0_1354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g16cc81efe81_0_1354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53790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28616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6cc81efe81_0_1362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2" name="Google Shape;2112;g16cc81efe81_0_1362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g16cc81efe81_0_1362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4" name="Google Shape;2114;g16cc81efe81_0_1362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5" name="Google Shape;2115;g16cc81efe81_0_1362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6" name="Google Shape;2116;g16cc81efe81_0_1362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7" name="Google Shape;2117;g16cc81efe81_0_136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8" name="Google Shape;2118;g16cc81efe81_0_1362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9" name="Google Shape;2119;g16cc81efe81_0_1362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g16cc81efe81_0_1362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1" name="Google Shape;2121;g16cc81efe81_0_1362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g16cc81efe81_0_1362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23" name="Google Shape;2123;g16cc81efe81_0_1362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24" name="Google Shape;2124;g16cc81efe81_0_136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184404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6cc81efe81_0_1377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g16cc81efe81_0_1377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g16cc81efe81_0_137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g16cc81efe81_0_137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g16cc81efe81_0_1377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g16cc81efe81_0_1377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93718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6cc81efe81_0_1384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34" name="Google Shape;2134;g16cc81efe81_0_1384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35" name="Google Shape;2135;g16cc81efe81_0_138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16cc81efe81_0_138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32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3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3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3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3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6cc81efe81_0_1389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9" name="Google Shape;2139;g16cc81efe81_0_1389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0" name="Google Shape;2140;g16cc81efe81_0_138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g16cc81efe81_0_138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g16cc81efe81_0_1389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g16cc81efe81_0_138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g16cc81efe81_0_1389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g16cc81efe81_0_1389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50139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16cc81efe81_0_1398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g16cc81efe81_0_1398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g16cc81efe81_0_139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g16cc81efe81_0_139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16cc81efe81_0_1398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g16cc81efe81_0_1398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g16cc81efe81_0_1398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g16cc81efe81_0_1398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32378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6cc81efe81_0_1407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7" name="Google Shape;2157;g16cc81efe81_0_1407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g16cc81efe81_0_140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g16cc81efe81_0_1407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g16cc81efe81_0_1407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16cc81efe81_0_1407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71152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16cc81efe81_0_1414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g16cc81efe81_0_1414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g16cc81efe81_0_1414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6" name="Google Shape;2166;g16cc81efe81_0_1414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7" name="Google Shape;2167;g16cc81efe81_0_1414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8" name="Google Shape;2168;g16cc81efe81_0_141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g16cc81efe81_0_1414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g16cc81efe81_0_1414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31357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6cc81efe81_0_1423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g16cc81efe81_0_1423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4" name="Google Shape;2174;g16cc81efe81_0_1423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75" name="Google Shape;2175;g16cc81efe81_0_1423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76" name="Google Shape;2176;g16cc81efe81_0_1423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7" name="Google Shape;2177;g16cc81efe81_0_14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g16cc81efe81_0_142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25441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6cc81efe81_0_1431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1" name="Google Shape;2181;g16cc81efe81_0_1431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2" name="Google Shape;2182;g16cc81efe81_0_1431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3" name="Google Shape;2183;g16cc81efe81_0_1431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g16cc81efe81_0_1431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5" name="Google Shape;2185;g16cc81efe81_0_1431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6" name="Google Shape;2186;g16cc81efe81_0_143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7" name="Google Shape;2187;g16cc81efe81_0_143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g16cc81efe81_0_143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g16cc81efe81_0_143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g16cc81efe81_0_143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30352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16cc81efe81_0_1443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3" name="Google Shape;2193;g16cc81efe81_0_1443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g16cc81efe81_0_1443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5" name="Google Shape;2195;g16cc81efe81_0_1443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6" name="Google Shape;2196;g16cc81efe81_0_1443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7" name="Google Shape;2197;g16cc81efe81_0_1443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g16cc81efe81_0_1443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9" name="Google Shape;2199;g16cc81efe81_0_1443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0" name="Google Shape;2200;g16cc81efe81_0_1443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1" name="Google Shape;2201;g16cc81efe81_0_1443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g16cc81efe81_0_1443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3" name="Google Shape;2203;g16cc81efe81_0_1443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g16cc81efe81_0_144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5" name="Google Shape;2205;g16cc81efe81_0_144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88723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6cc81efe81_0_1458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08" name="Google Shape;2208;g16cc81efe81_0_1458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09" name="Google Shape;2209;g16cc81efe81_0_1458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10" name="Google Shape;2210;g16cc81efe81_0_1458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11" name="Google Shape;2211;g16cc81efe81_0_145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g16cc81efe81_0_1458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g16cc81efe81_0_145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g16cc81efe81_0_1458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0665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6cc81efe81_0_1467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17" name="Google Shape;2217;g16cc81efe81_0_1467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8" name="Google Shape;2218;g16cc81efe81_0_1467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g16cc81efe81_0_1467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0" name="Google Shape;2220;g16cc81efe81_0_1467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21" name="Google Shape;2221;g16cc81efe81_0_1467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2" name="Google Shape;2222;g16cc81efe81_0_1467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g16cc81efe81_0_1467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24" name="Google Shape;2224;g16cc81efe81_0_1467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5" name="Google Shape;2225;g16cc81efe81_0_1467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6" name="Google Shape;2226;g16cc81efe81_0_1467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27" name="Google Shape;2227;g16cc81efe81_0_1467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8" name="Google Shape;2228;g16cc81efe81_0_1467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g16cc81efe81_0_146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723428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6cc81efe81_0_148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2" name="Google Shape;2232;g16cc81efe81_0_148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8444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2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6cc81efe81_0_148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g16cc81efe81_0_1485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g16cc81efe81_0_1485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7" name="Google Shape;2237;g16cc81efe81_0_148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g16cc81efe81_0_148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16cc81efe81_0_1485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16cc81efe81_0_1485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92161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6cc81efe81_0_149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g16cc81efe81_0_149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g16cc81efe81_0_1493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16cc81efe81_0_1493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16cc81efe81_0_1493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79041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6cc81efe81_0_149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g16cc81efe81_0_149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g16cc81efe81_0_149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g16cc81efe81_0_149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g16cc81efe81_0_149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10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8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6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68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4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94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9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5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95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42" name="Google Shape;242;p95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9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6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96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9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6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7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7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97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7" name="Google Shape;257;p97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97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9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9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8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8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9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99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9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9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9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0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3" name="Google Shape;273;p10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0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1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01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0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1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2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2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2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2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9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9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69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6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6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4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04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04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104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04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3" name="Google Shape;293;p104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4" name="Google Shape;294;p10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104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6" name="Google Shape;296;p104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04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104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04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0" name="Google Shape;300;p104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10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5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05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0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5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5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6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1" name="Google Shape;311;p106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2" name="Google Shape;312;p10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7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07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0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7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7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7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8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08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0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8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8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8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8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9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09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0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9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9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0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10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10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43" name="Google Shape;343;p110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44" name="Google Shape;344;p110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11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0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1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11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11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52" name="Google Shape;352;p111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53" name="Google Shape;353;p111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1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2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12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12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12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12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112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1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11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2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2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3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113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13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113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13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113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13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113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3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11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1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13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7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0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4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" name="Google Shape;383;p114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14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" name="Google Shape;385;p114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14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7" name="Google Shape;387;p114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14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114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14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114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14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114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1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5" name="Google Shape;395;p11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5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98" name="Google Shape;398;p115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99" name="Google Shape;399;p115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00" name="Google Shape;400;p115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1" name="Google Shape;401;p11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15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5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6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07" name="Google Shape;407;p116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116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16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0" name="Google Shape;410;p116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1" name="Google Shape;411;p116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116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16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4" name="Google Shape;414;p116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5" name="Google Shape;415;p116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16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7" name="Google Shape;417;p116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8" name="Google Shape;418;p116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1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2" name="Google Shape;422;p1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18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18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11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1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1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1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19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19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19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20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0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20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20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9" name="Google Shape;449;p4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1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21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12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2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9" name="Google Shape;459;p122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60" name="Google Shape;460;p122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2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2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1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1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1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3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123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6" name="Google Shape;466;p12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2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3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3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4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24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24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5" name="Google Shape;475;p124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6" name="Google Shape;476;p124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7" name="Google Shape;477;p12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12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25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25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6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5" name="Google Shape;485;p1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2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26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7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27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2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27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8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28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28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28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9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0" name="Google Shape;500;p129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1" name="Google Shape;501;p1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9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9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1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8" name="Google Shape;508;p131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31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0" name="Google Shape;510;p131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31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2" name="Google Shape;512;p131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3" name="Google Shape;513;p13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4" name="Google Shape;514;p131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5" name="Google Shape;515;p131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31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7" name="Google Shape;517;p131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1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9" name="Google Shape;519;p131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0" name="Google Shape;520;p13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2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32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2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2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2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7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2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3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0" name="Google Shape;530;p133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1" name="Google Shape;531;p13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3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4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4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3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3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3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3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34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34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5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5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3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35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35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35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35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6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36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3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3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3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3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7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7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7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62" name="Google Shape;562;p137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63" name="Google Shape;563;p137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4" name="Google Shape;564;p13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37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37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38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8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8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71" name="Google Shape;571;p138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72" name="Google Shape;572;p138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3" name="Google Shape;573;p13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3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9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7" name="Google Shape;577;p139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39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9" name="Google Shape;579;p139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9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1" name="Google Shape;581;p139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39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3" name="Google Shape;583;p13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3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39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9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0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9" name="Google Shape;589;p140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40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1" name="Google Shape;591;p140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140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3" name="Google Shape;593;p140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0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5" name="Google Shape;595;p140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40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14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4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40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1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2" name="Google Shape;602;p141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41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4" name="Google Shape;604;p141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41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6" name="Google Shape;606;p141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41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8" name="Google Shape;608;p141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41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0" name="Google Shape;610;p141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41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2" name="Google Shape;612;p141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141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4" name="Google Shape;614;p14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42"/>
          <p:cNvSpPr txBox="1">
            <a:spLocks noGrp="1"/>
          </p:cNvSpPr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7" name="Google Shape;617;p142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18" name="Google Shape;618;p142"/>
          <p:cNvSpPr txBox="1">
            <a:spLocks noGrp="1"/>
          </p:cNvSpPr>
          <p:nvPr>
            <p:ph type="title" idx="2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9" name="Google Shape;619;p142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0" name="Google Shape;620;p142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2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42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3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3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3"/>
          <p:cNvSpPr txBox="1">
            <a:spLocks noGrp="1"/>
          </p:cNvSpPr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6" name="Google Shape;626;p143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" name="Google Shape;627;p143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43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9" name="Google Shape;629;p143"/>
          <p:cNvSpPr txBox="1">
            <a:spLocks noGrp="1"/>
          </p:cNvSpPr>
          <p:nvPr>
            <p:ph type="title" idx="4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30" name="Google Shape;630;p143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143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43"/>
          <p:cNvSpPr txBox="1">
            <a:spLocks noGrp="1"/>
          </p:cNvSpPr>
          <p:nvPr>
            <p:ph type="title" idx="7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33" name="Google Shape;633;p143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4" name="Google Shape;634;p143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43"/>
          <p:cNvSpPr txBox="1">
            <a:spLocks noGrp="1"/>
          </p:cNvSpPr>
          <p:nvPr>
            <p:ph type="title" idx="13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36" name="Google Shape;636;p143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7" name="Google Shape;637;p143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4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14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45"/>
          <p:cNvSpPr txBox="1">
            <a:spLocks noGrp="1"/>
          </p:cNvSpPr>
          <p:nvPr>
            <p:ph type="subTitle" idx="1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45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14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45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45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45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4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6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6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6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47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47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47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7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6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 txBox="1">
            <a:spLocks noGrp="1"/>
          </p:cNvSpPr>
          <p:nvPr>
            <p:ph type="title" idx="4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1" name="Google Shape;671;p46"/>
          <p:cNvSpPr txBox="1">
            <a:spLocks noGrp="1"/>
          </p:cNvSpPr>
          <p:nvPr>
            <p:ph type="title" idx="5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2" name="Google Shape;672;p4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4" name="Google Shape;674;p46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6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6" name="Google Shape;676;p46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6"/>
          <p:cNvSpPr txBox="1">
            <a:spLocks noGrp="1"/>
          </p:cNvSpPr>
          <p:nvPr>
            <p:ph type="title" idx="14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8" name="Google Shape;678;p46"/>
          <p:cNvSpPr txBox="1">
            <a:spLocks noGrp="1"/>
          </p:cNvSpPr>
          <p:nvPr>
            <p:ph type="title" idx="15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8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148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3" name="Google Shape;683;p14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4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49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7" name="Google Shape;687;p149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88" name="Google Shape;688;p149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4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4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0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150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4" name="Google Shape;694;p15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50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5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5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50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51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51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51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3" name="Google Shape;703;p151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4" name="Google Shape;704;p151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15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4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4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4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4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8" name="Google Shape;708;p15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52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5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53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53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14" name="Google Shape;714;p15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53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53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54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9" name="Google Shape;719;p15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54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5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55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55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55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6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56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56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56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57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4" name="Google Shape;734;p157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5" name="Google Shape;735;p15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5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57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57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9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59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159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5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59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59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60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9" name="Google Shape;749;p160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16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6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1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61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16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61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6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6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61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61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29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28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slideLayout" Target="../slideLayouts/slideLayout262.xml"/><Relationship Id="rId30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theme" Target="../theme/theme11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2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6cc81efe81_0_8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04" name="Google Shape;1804;g16cc81efe81_0_83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205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6cc81efe81_0_128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36" name="Google Shape;2036;g16cc81efe81_0_128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8481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0" r:id="rId18"/>
    <p:sldLayoutId id="2147483941" r:id="rId19"/>
    <p:sldLayoutId id="2147483942" r:id="rId20"/>
    <p:sldLayoutId id="2147483943" r:id="rId21"/>
    <p:sldLayoutId id="2147483944" r:id="rId22"/>
    <p:sldLayoutId id="2147483945" r:id="rId23"/>
    <p:sldLayoutId id="2147483946" r:id="rId24"/>
    <p:sldLayoutId id="2147483947" r:id="rId25"/>
    <p:sldLayoutId id="2147483948" r:id="rId26"/>
    <p:sldLayoutId id="2147483949" r:id="rId27"/>
    <p:sldLayoutId id="214748395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64" name="Google Shape;664;p4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83" name="Google Shape;883;p4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02" name="Google Shape;1102;p4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1" name="Google Shape;1321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2" name="Google Shape;13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66" name="Google Shape;1366;p5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85" name="Google Shape;1585;p5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www.figma.com/proto/dy7uUTTnXE0NTz18nSNTKo/b-tree-(insert-%26-search)?node-id=24%3A453&amp;scaling=contain&amp;page-id=0%3A1&amp;starting-point-node-id=24%3A453&amp;show-proto-sidebar=1" TargetMode="Externa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hyperlink" Target="https://www.figma.com/proto/dy7uUTTnXE0NTz18nSNTKo/b-tree-(insert-%26-search)?node-id=1%3A3&amp;scaling=contain&amp;page-id=0%3A1&amp;starting-point-node-id=1%3A3&amp;show-proto-sidebar=1" TargetMode="Externa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3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"/>
          <p:cNvSpPr txBox="1">
            <a:spLocks noGrp="1"/>
          </p:cNvSpPr>
          <p:nvPr>
            <p:ph type="ctrTitle"/>
          </p:nvPr>
        </p:nvSpPr>
        <p:spPr>
          <a:xfrm>
            <a:off x="2070013" y="84740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</a:rPr>
              <a:t>B TREES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2"/>
                </a:solidFill>
              </a:rPr>
              <a:t>TEAM CCLEX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7" name="Google Shape;1807;p1"/>
          <p:cNvSpPr txBox="1">
            <a:spLocks noGrp="1"/>
          </p:cNvSpPr>
          <p:nvPr>
            <p:ph type="subTitle" idx="1"/>
          </p:nvPr>
        </p:nvSpPr>
        <p:spPr>
          <a:xfrm>
            <a:off x="2070020" y="3180500"/>
            <a:ext cx="2220900" cy="1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>
                <a:solidFill>
                  <a:schemeClr val="accent1"/>
                </a:solidFill>
              </a:rPr>
              <a:t>MEMBERS</a:t>
            </a:r>
            <a:endParaRPr sz="12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Wayne Matthew Dayata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2"/>
                </a:solidFill>
              </a:rPr>
              <a:t>Hannah Ruth Labana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2"/>
                </a:solidFill>
              </a:rPr>
              <a:t>Ivan Ric Woogue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Marc Nathaniel Valeros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08" name="Google Shape;1808;p1"/>
          <p:cNvCxnSpPr/>
          <p:nvPr/>
        </p:nvCxnSpPr>
        <p:spPr>
          <a:xfrm>
            <a:off x="2198363" y="2996675"/>
            <a:ext cx="127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9" name="Google Shape;1809;p1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"/>
          <p:cNvSpPr/>
          <p:nvPr/>
        </p:nvSpPr>
        <p:spPr>
          <a:xfrm>
            <a:off x="7163490" y="31805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"/>
          <p:cNvSpPr/>
          <p:nvPr/>
        </p:nvSpPr>
        <p:spPr>
          <a:xfrm>
            <a:off x="6719113" y="4081419"/>
            <a:ext cx="214826" cy="214681"/>
          </a:xfrm>
          <a:custGeom>
            <a:avLst/>
            <a:gdLst/>
            <a:ahLst/>
            <a:cxnLst/>
            <a:rect l="l" t="t" r="r" b="b"/>
            <a:pathLst>
              <a:path w="2957" h="2955" extrusionOk="0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Key Comparisons</a:t>
            </a:r>
            <a:endParaRPr/>
          </a:p>
        </p:txBody>
      </p:sp>
      <p:graphicFrame>
        <p:nvGraphicFramePr>
          <p:cNvPr id="1916" name="Google Shape;1916;p10"/>
          <p:cNvGraphicFramePr/>
          <p:nvPr/>
        </p:nvGraphicFramePr>
        <p:xfrm>
          <a:off x="713225" y="10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{96785AC0-69FB-409A-A481-7EA2F6759437}</a:tableStyleId>
              </a:tblPr>
              <a:tblGrid>
                <a:gridCol w="169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Basis for Comparison</a:t>
                      </a:r>
                      <a:endParaRPr sz="1400" b="1" u="none" strike="noStrike" cap="none"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B-TREE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BINARY TREE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Essential constraint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node can have at max M number of child nodes(where M is the order of the tree).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node can have at most 2 children.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Usage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used when data is stored on disk.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used when records and data are stored in RAM.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Height of the tree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logM N (where m is the order of the M-way tree)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log2 N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Application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Code indexing data structure in many DBMS.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Code optimization, Huffman coding, etc.</a:t>
                      </a: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17" name="Google Shape;1917;p10"/>
          <p:cNvSpPr/>
          <p:nvPr/>
        </p:nvSpPr>
        <p:spPr>
          <a:xfrm>
            <a:off x="713595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0"/>
          <p:cNvSpPr/>
          <p:nvPr/>
        </p:nvSpPr>
        <p:spPr>
          <a:xfrm>
            <a:off x="69231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100"/>
              <a:t>Binary Search Tree/AVL Tree vs B-Tree</a:t>
            </a:r>
            <a:endParaRPr sz="2100"/>
          </a:p>
        </p:txBody>
      </p:sp>
      <p:sp>
        <p:nvSpPr>
          <p:cNvPr id="1924" name="Google Shape;1924;p11"/>
          <p:cNvSpPr txBox="1">
            <a:spLocks noGrp="1"/>
          </p:cNvSpPr>
          <p:nvPr>
            <p:ph type="subTitle" idx="4294967295"/>
          </p:nvPr>
        </p:nvSpPr>
        <p:spPr>
          <a:xfrm>
            <a:off x="1701575" y="3766075"/>
            <a:ext cx="80586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lang="en" sz="1400" b="1" i="0" u="sng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On what direction does each of the trees grow?</a:t>
            </a:r>
            <a:endParaRPr sz="1400" b="1" i="0" u="sng" strike="noStrike" cap="non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 sz="14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How does this affect the search length of the tree's elements?</a:t>
            </a:r>
            <a:endParaRPr sz="1400" b="0" i="0" u="none" strike="noStrike" cap="non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 sz="14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Are the access times consistent?</a:t>
            </a:r>
            <a:endParaRPr sz="1400" b="0" i="0" u="none" strike="noStrike" cap="non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5" name="Google Shape;19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725" y="1231588"/>
            <a:ext cx="2965150" cy="197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6" name="Google Shape;1926;p11"/>
          <p:cNvCxnSpPr/>
          <p:nvPr/>
        </p:nvCxnSpPr>
        <p:spPr>
          <a:xfrm rot="10800000" flipH="1">
            <a:off x="3330775" y="2845713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7" name="Google Shape;1927;p11"/>
          <p:cNvCxnSpPr/>
          <p:nvPr/>
        </p:nvCxnSpPr>
        <p:spPr>
          <a:xfrm rot="10800000" flipH="1">
            <a:off x="2933075" y="3275038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8" name="Google Shape;1928;p11"/>
          <p:cNvCxnSpPr/>
          <p:nvPr/>
        </p:nvCxnSpPr>
        <p:spPr>
          <a:xfrm rot="10800000" flipH="1">
            <a:off x="2507850" y="3275038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9" name="Google Shape;1929;p11"/>
          <p:cNvCxnSpPr/>
          <p:nvPr/>
        </p:nvCxnSpPr>
        <p:spPr>
          <a:xfrm rot="10800000" flipH="1">
            <a:off x="2128475" y="2845713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0" name="Google Shape;1930;p11"/>
          <p:cNvCxnSpPr/>
          <p:nvPr/>
        </p:nvCxnSpPr>
        <p:spPr>
          <a:xfrm rot="10800000" flipH="1">
            <a:off x="1327350" y="2411338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1" name="Google Shape;1931;p11"/>
          <p:cNvCxnSpPr/>
          <p:nvPr/>
        </p:nvCxnSpPr>
        <p:spPr>
          <a:xfrm rot="10800000" flipH="1">
            <a:off x="674725" y="2845713"/>
            <a:ext cx="261000" cy="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2" name="Google Shape;193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671" y="1231600"/>
            <a:ext cx="4521379" cy="197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3" name="Google Shape;1933;p11"/>
          <p:cNvCxnSpPr/>
          <p:nvPr/>
        </p:nvCxnSpPr>
        <p:spPr>
          <a:xfrm rot="10800000" flipH="1">
            <a:off x="4450093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4" name="Google Shape;1934;p11"/>
          <p:cNvCxnSpPr/>
          <p:nvPr/>
        </p:nvCxnSpPr>
        <p:spPr>
          <a:xfrm rot="10800000" flipH="1">
            <a:off x="4985245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5" name="Google Shape;1935;p11"/>
          <p:cNvCxnSpPr/>
          <p:nvPr/>
        </p:nvCxnSpPr>
        <p:spPr>
          <a:xfrm rot="10800000" flipH="1">
            <a:off x="5549068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6" name="Google Shape;1936;p11"/>
          <p:cNvCxnSpPr/>
          <p:nvPr/>
        </p:nvCxnSpPr>
        <p:spPr>
          <a:xfrm rot="10800000" flipH="1">
            <a:off x="6084221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7" name="Google Shape;1937;p11"/>
          <p:cNvCxnSpPr/>
          <p:nvPr/>
        </p:nvCxnSpPr>
        <p:spPr>
          <a:xfrm rot="10800000" flipH="1">
            <a:off x="6682629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8" name="Google Shape;1938;p11"/>
          <p:cNvCxnSpPr/>
          <p:nvPr/>
        </p:nvCxnSpPr>
        <p:spPr>
          <a:xfrm rot="10800000" flipH="1">
            <a:off x="7217781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9" name="Google Shape;1939;p11"/>
          <p:cNvCxnSpPr/>
          <p:nvPr/>
        </p:nvCxnSpPr>
        <p:spPr>
          <a:xfrm rot="10800000" flipH="1">
            <a:off x="7781604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0" name="Google Shape;1940;p11"/>
          <p:cNvCxnSpPr/>
          <p:nvPr/>
        </p:nvCxnSpPr>
        <p:spPr>
          <a:xfrm rot="10800000" flipH="1">
            <a:off x="8316757" y="3110875"/>
            <a:ext cx="284400" cy="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1" name="Google Shape;1941;p11"/>
          <p:cNvCxnSpPr/>
          <p:nvPr/>
        </p:nvCxnSpPr>
        <p:spPr>
          <a:xfrm rot="10800000">
            <a:off x="4111875" y="1350518"/>
            <a:ext cx="0" cy="1780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42" name="Google Shape;1942;p11"/>
          <p:cNvCxnSpPr/>
          <p:nvPr/>
        </p:nvCxnSpPr>
        <p:spPr>
          <a:xfrm>
            <a:off x="376125" y="1260025"/>
            <a:ext cx="0" cy="19560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2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8" name="Google Shape;1948;p12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Google Shape;19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75" y="928450"/>
            <a:ext cx="7591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12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1" name="Google Shape;19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650" y="2409125"/>
            <a:ext cx="25812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2"/>
          <p:cNvSpPr/>
          <p:nvPr/>
        </p:nvSpPr>
        <p:spPr>
          <a:xfrm>
            <a:off x="949842" y="1226288"/>
            <a:ext cx="7003311" cy="1885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2"/>
          <p:cNvSpPr/>
          <p:nvPr/>
        </p:nvSpPr>
        <p:spPr>
          <a:xfrm>
            <a:off x="1024271" y="1414857"/>
            <a:ext cx="7003311" cy="2091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2"/>
          <p:cNvSpPr/>
          <p:nvPr/>
        </p:nvSpPr>
        <p:spPr>
          <a:xfrm>
            <a:off x="949842" y="1623993"/>
            <a:ext cx="7003311" cy="177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2"/>
          <p:cNvSpPr txBox="1"/>
          <p:nvPr/>
        </p:nvSpPr>
        <p:spPr>
          <a:xfrm>
            <a:off x="3778424" y="2877344"/>
            <a:ext cx="459326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this representing?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 you define the </a:t>
            </a:r>
            <a:r>
              <a:rPr lang="en" sz="1800" b="1" i="0" u="sng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data structure?</a:t>
            </a:r>
            <a:r>
              <a:rPr lang="en" sz="1800" b="0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3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1" name="Google Shape;1961;p13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2" name="Google Shape;1962;p13"/>
          <p:cNvSpPr txBox="1"/>
          <p:nvPr/>
        </p:nvSpPr>
        <p:spPr>
          <a:xfrm>
            <a:off x="472013" y="753763"/>
            <a:ext cx="8430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MAXKEYS 2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// order of the B-Tree is 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NL -1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// sentinel value for no child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MAX 5              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maximum pages will be 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struct BTPAGE BTREE[MAX];</a:t>
            </a: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............               // statements to initialize and put some values in BTREE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63" name="Google Shape;196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88" y="2228778"/>
            <a:ext cx="8839200" cy="21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4"/>
          <p:cNvSpPr/>
          <p:nvPr/>
        </p:nvSpPr>
        <p:spPr>
          <a:xfrm>
            <a:off x="160624" y="595173"/>
            <a:ext cx="8822088" cy="1952926"/>
          </a:xfrm>
          <a:prstGeom prst="rect">
            <a:avLst/>
          </a:prstGeom>
          <a:solidFill>
            <a:srgbClr val="F5DAF5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14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0" name="Google Shape;1970;p14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1" name="Google Shape;197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850" y="2685151"/>
            <a:ext cx="32575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5525" y="1031875"/>
            <a:ext cx="6096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9250" y="2864600"/>
            <a:ext cx="3092086" cy="16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813" y="619350"/>
            <a:ext cx="7756523" cy="185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4"/>
          <p:cNvSpPr/>
          <p:nvPr/>
        </p:nvSpPr>
        <p:spPr>
          <a:xfrm>
            <a:off x="3423684" y="687572"/>
            <a:ext cx="1545566" cy="1524000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4"/>
          <p:cNvSpPr/>
          <p:nvPr/>
        </p:nvSpPr>
        <p:spPr>
          <a:xfrm>
            <a:off x="1746842" y="2685151"/>
            <a:ext cx="1545566" cy="918115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100"/>
              <a:t>Operations in B-Tree</a:t>
            </a:r>
            <a:endParaRPr sz="2100"/>
          </a:p>
        </p:txBody>
      </p:sp>
      <p:sp>
        <p:nvSpPr>
          <p:cNvPr id="1982" name="Google Shape;1982;p15"/>
          <p:cNvSpPr/>
          <p:nvPr/>
        </p:nvSpPr>
        <p:spPr>
          <a:xfrm>
            <a:off x="1424762" y="1135370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endParaRPr/>
          </a:p>
        </p:txBody>
      </p:sp>
      <p:sp>
        <p:nvSpPr>
          <p:cNvPr id="1983" name="Google Shape;1983;p15"/>
          <p:cNvSpPr/>
          <p:nvPr/>
        </p:nvSpPr>
        <p:spPr>
          <a:xfrm>
            <a:off x="3636334" y="1149018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Insert</a:t>
            </a:r>
            <a:endParaRPr/>
          </a:p>
        </p:txBody>
      </p:sp>
      <p:sp>
        <p:nvSpPr>
          <p:cNvPr id="1984" name="Google Shape;1984;p15"/>
          <p:cNvSpPr/>
          <p:nvPr/>
        </p:nvSpPr>
        <p:spPr>
          <a:xfrm>
            <a:off x="5844399" y="1135370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Delete</a:t>
            </a:r>
            <a:endParaRPr/>
          </a:p>
        </p:txBody>
      </p:sp>
      <p:sp>
        <p:nvSpPr>
          <p:cNvPr id="1985" name="Google Shape;1985;p15"/>
          <p:cNvSpPr txBox="1"/>
          <p:nvPr/>
        </p:nvSpPr>
        <p:spPr>
          <a:xfrm>
            <a:off x="713225" y="199570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" sz="21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Additional actions in B-Tree</a:t>
            </a:r>
            <a:endParaRPr/>
          </a:p>
        </p:txBody>
      </p:sp>
      <p:sp>
        <p:nvSpPr>
          <p:cNvPr id="1986" name="Google Shape;1986;p15"/>
          <p:cNvSpPr/>
          <p:nvPr/>
        </p:nvSpPr>
        <p:spPr>
          <a:xfrm>
            <a:off x="1424762" y="2649355"/>
            <a:ext cx="3026759" cy="6308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Splitting</a:t>
            </a:r>
            <a:endParaRPr/>
          </a:p>
        </p:txBody>
      </p:sp>
      <p:sp>
        <p:nvSpPr>
          <p:cNvPr id="1987" name="Google Shape;1987;p15"/>
          <p:cNvSpPr/>
          <p:nvPr/>
        </p:nvSpPr>
        <p:spPr>
          <a:xfrm>
            <a:off x="4649998" y="2649355"/>
            <a:ext cx="3026759" cy="6308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Promotion</a:t>
            </a:r>
            <a:endParaRPr/>
          </a:p>
        </p:txBody>
      </p:sp>
      <p:sp>
        <p:nvSpPr>
          <p:cNvPr id="1988" name="Google Shape;1988;p15"/>
          <p:cNvSpPr/>
          <p:nvPr/>
        </p:nvSpPr>
        <p:spPr>
          <a:xfrm>
            <a:off x="1424763" y="3397890"/>
            <a:ext cx="3026760" cy="6308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/>
          </a:p>
        </p:txBody>
      </p:sp>
      <p:sp>
        <p:nvSpPr>
          <p:cNvPr id="1989" name="Google Shape;1989;p15"/>
          <p:cNvSpPr/>
          <p:nvPr/>
        </p:nvSpPr>
        <p:spPr>
          <a:xfrm>
            <a:off x="4649999" y="3397890"/>
            <a:ext cx="3026760" cy="6308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Concatenation</a:t>
            </a:r>
            <a:endParaRPr/>
          </a:p>
        </p:txBody>
      </p:sp>
      <p:sp>
        <p:nvSpPr>
          <p:cNvPr id="1990" name="Google Shape;1990;p15"/>
          <p:cNvSpPr txBox="1"/>
          <p:nvPr/>
        </p:nvSpPr>
        <p:spPr>
          <a:xfrm>
            <a:off x="833731" y="4364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More on these in our simulations ☺</a:t>
            </a:r>
            <a:endParaRPr sz="1200" b="0" i="0" u="none" strike="noStrike" cap="none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6"/>
          <p:cNvSpPr txBox="1"/>
          <p:nvPr/>
        </p:nvSpPr>
        <p:spPr>
          <a:xfrm>
            <a:off x="424499" y="297150"/>
            <a:ext cx="82770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Search Simulation </a:t>
            </a:r>
            <a:r>
              <a:rPr lang="en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(S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ides: 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https://www.figma.com/proto/dy7uUTTnXE0NTz18nSNTKo/b-tree-(insert-%26-search)?node-id=24%3A453&amp;scaling=contain&amp;page-id=0%3A1&amp;starting-point-node-id=24%3A453&amp;show-proto-sidebar=1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screen-capture (1)">
            <a:hlinkClick r:id="" action="ppaction://media"/>
            <a:extLst>
              <a:ext uri="{FF2B5EF4-FFF2-40B4-BE49-F238E27FC236}">
                <a16:creationId xmlns:a16="http://schemas.microsoft.com/office/drawing/2014/main" id="{9BC15478-4F10-4AC6-3D79-00EF6DC89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065" t="7198" r="7500" b="6897"/>
          <a:stretch/>
        </p:blipFill>
        <p:spPr>
          <a:xfrm>
            <a:off x="960456" y="851118"/>
            <a:ext cx="7223087" cy="411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7"/>
          <p:cNvSpPr txBox="1"/>
          <p:nvPr/>
        </p:nvSpPr>
        <p:spPr>
          <a:xfrm>
            <a:off x="424499" y="297150"/>
            <a:ext cx="85425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Insertion Simulation </a:t>
            </a:r>
            <a:r>
              <a:rPr lang="en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(S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ides: 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https://www.figma.com/proto/dy7uUTTnXE0NTz18nSNTKo/b-tree-(insert-%26-search)?node-id=1%3A3&amp;scaling=contain&amp;page-id=0%3A1&amp;starting-point-node-id=1%3A3&amp;show-proto-sidebar=1</a:t>
            </a:r>
            <a:r>
              <a:rPr lang="en-PH" sz="10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DFFF1770-3C47-B55B-D170-42B406125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146" t="7198" r="7581" b="7071"/>
          <a:stretch/>
        </p:blipFill>
        <p:spPr>
          <a:xfrm>
            <a:off x="956483" y="851118"/>
            <a:ext cx="7231034" cy="412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8"/>
          <p:cNvSpPr txBox="1"/>
          <p:nvPr/>
        </p:nvSpPr>
        <p:spPr>
          <a:xfrm>
            <a:off x="424500" y="1447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Insertion: Observations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5" name="Google Shape;2505;p18"/>
          <p:cNvSpPr txBox="1"/>
          <p:nvPr/>
        </p:nvSpPr>
        <p:spPr>
          <a:xfrm>
            <a:off x="730813" y="3157675"/>
            <a:ext cx="7682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Begins with a </a:t>
            </a:r>
            <a:r>
              <a:rPr kumimoji="0" lang="en" sz="16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that </a:t>
            </a:r>
            <a:r>
              <a:rPr kumimoji="0" lang="en" sz="16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proceeds downward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from the root to the leaf level.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After finding the insertion location at the leaf level, the work of insertion, splitting, and promotion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proceeds upward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from the bottom.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6" name="Google Shape;2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950" y="668725"/>
            <a:ext cx="4398100" cy="2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9"/>
          <p:cNvSpPr txBox="1"/>
          <p:nvPr/>
        </p:nvSpPr>
        <p:spPr>
          <a:xfrm>
            <a:off x="424500" y="1447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Splitting and Promotion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2" name="Google Shape;2512;p19"/>
          <p:cNvSpPr txBox="1"/>
          <p:nvPr/>
        </p:nvSpPr>
        <p:spPr>
          <a:xfrm>
            <a:off x="360300" y="903600"/>
            <a:ext cx="5255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Prepare a working page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Must hold an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extra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 and child pointer.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Copy the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contents from the original page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to the working page.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Insert the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new key and its RRN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into the proper position of the working page. 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Promote the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middle key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to the parent page.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Place contents to the left of the middle key back to the original page.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Place contents to the right of the middle key into a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new page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 the </a:t>
            </a:r>
            <a:r>
              <a:rPr kumimoji="0" lang="en" sz="1500" b="1" i="0" u="sng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new page's RRN</a:t>
            </a: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13" name="Google Shape;25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8575" y="937096"/>
            <a:ext cx="3159600" cy="340904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9"/>
          <p:cNvSpPr/>
          <p:nvPr/>
        </p:nvSpPr>
        <p:spPr>
          <a:xfrm>
            <a:off x="5739875" y="1542394"/>
            <a:ext cx="3168300" cy="69466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9"/>
          <p:cNvSpPr/>
          <p:nvPr/>
        </p:nvSpPr>
        <p:spPr>
          <a:xfrm>
            <a:off x="5739875" y="2237054"/>
            <a:ext cx="3168300" cy="105616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9"/>
          <p:cNvSpPr/>
          <p:nvPr/>
        </p:nvSpPr>
        <p:spPr>
          <a:xfrm>
            <a:off x="5739875" y="3302520"/>
            <a:ext cx="3168300" cy="49296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9"/>
          <p:cNvSpPr/>
          <p:nvPr/>
        </p:nvSpPr>
        <p:spPr>
          <a:xfrm>
            <a:off x="5739875" y="3795482"/>
            <a:ext cx="3159600" cy="557913"/>
          </a:xfrm>
          <a:custGeom>
            <a:avLst/>
            <a:gdLst/>
            <a:ahLst/>
            <a:cxnLst/>
            <a:rect l="l" t="t" r="r" b="b"/>
            <a:pathLst>
              <a:path w="3159600" h="557913" extrusionOk="0">
                <a:moveTo>
                  <a:pt x="0" y="0"/>
                </a:moveTo>
                <a:lnTo>
                  <a:pt x="3159600" y="0"/>
                </a:lnTo>
                <a:lnTo>
                  <a:pt x="2876571" y="557913"/>
                </a:lnTo>
                <a:lnTo>
                  <a:pt x="0" y="550656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8" name="Google Shape;2518;p19"/>
          <p:cNvPicPr preferRelativeResize="0"/>
          <p:nvPr/>
        </p:nvPicPr>
        <p:blipFill rotWithShape="1">
          <a:blip r:embed="rId3">
            <a:alphaModFix/>
          </a:blip>
          <a:srcRect l="625" t="7196" r="26794" b="85779"/>
          <a:stretch/>
        </p:blipFill>
        <p:spPr>
          <a:xfrm>
            <a:off x="3576957" y="269705"/>
            <a:ext cx="2293257" cy="2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19"/>
          <p:cNvSpPr txBox="1"/>
          <p:nvPr/>
        </p:nvSpPr>
        <p:spPr>
          <a:xfrm>
            <a:off x="4160512" y="455474"/>
            <a:ext cx="112614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page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"/>
          <p:cNvPicPr preferRelativeResize="0"/>
          <p:nvPr/>
        </p:nvPicPr>
        <p:blipFill rotWithShape="1">
          <a:blip r:embed="rId3">
            <a:alphaModFix/>
          </a:blip>
          <a:srcRect t="13006" b="13006"/>
          <a:stretch/>
        </p:blipFill>
        <p:spPr>
          <a:xfrm flipH="1">
            <a:off x="377575" y="741450"/>
            <a:ext cx="2473800" cy="183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20" name="Google Shape;1820;p2"/>
          <p:cNvSpPr txBox="1">
            <a:spLocks noGrp="1"/>
          </p:cNvSpPr>
          <p:nvPr>
            <p:ph type="title"/>
          </p:nvPr>
        </p:nvSpPr>
        <p:spPr>
          <a:xfrm>
            <a:off x="3303125" y="6523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/>
              <a:t>Who are the proponents of B-trees?</a:t>
            </a:r>
            <a:endParaRPr sz="3200"/>
          </a:p>
        </p:txBody>
      </p:sp>
      <p:sp>
        <p:nvSpPr>
          <p:cNvPr id="1821" name="Google Shape;1821;p2"/>
          <p:cNvSpPr txBox="1">
            <a:spLocks noGrp="1"/>
          </p:cNvSpPr>
          <p:nvPr>
            <p:ph type="subTitle" idx="1"/>
          </p:nvPr>
        </p:nvSpPr>
        <p:spPr>
          <a:xfrm>
            <a:off x="3303125" y="24552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1972,</a:t>
            </a:r>
            <a:r>
              <a:rPr lang="en" b="1"/>
              <a:t> </a:t>
            </a:r>
            <a:r>
              <a:rPr lang="en" b="1">
                <a:solidFill>
                  <a:schemeClr val="accent1"/>
                </a:solidFill>
              </a:rPr>
              <a:t>Rudolf Bayer</a:t>
            </a:r>
            <a:r>
              <a:rPr lang="en"/>
              <a:t> and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b="1">
                <a:solidFill>
                  <a:schemeClr val="accent1"/>
                </a:solidFill>
              </a:rPr>
              <a:t>Edward M. McCreight</a:t>
            </a:r>
            <a:r>
              <a:rPr lang="en">
                <a:solidFill>
                  <a:schemeClr val="accent1"/>
                </a:solidFill>
              </a:rPr>
              <a:t>,</a:t>
            </a:r>
            <a:r>
              <a:rPr lang="en"/>
              <a:t> both computer scientists, invented a data structure called “B-trees”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"Organization and Maintenance of Large Ordered Indexes”</a:t>
            </a:r>
            <a:endParaRPr/>
          </a:p>
        </p:txBody>
      </p:sp>
      <p:cxnSp>
        <p:nvCxnSpPr>
          <p:cNvPr id="1822" name="Google Shape;1822;p2"/>
          <p:cNvCxnSpPr/>
          <p:nvPr/>
        </p:nvCxnSpPr>
        <p:spPr>
          <a:xfrm>
            <a:off x="3303125" y="2264438"/>
            <a:ext cx="127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3" name="Google Shape;1823;p2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2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5" name="Google Shape;1825;p2"/>
          <p:cNvPicPr preferRelativeResize="0"/>
          <p:nvPr/>
        </p:nvPicPr>
        <p:blipFill rotWithShape="1">
          <a:blip r:embed="rId4">
            <a:alphaModFix/>
          </a:blip>
          <a:srcRect t="13006" b="13006"/>
          <a:stretch/>
        </p:blipFill>
        <p:spPr>
          <a:xfrm flipH="1">
            <a:off x="377575" y="2708375"/>
            <a:ext cx="2473800" cy="183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26" name="Google Shape;1826;p2"/>
          <p:cNvSpPr/>
          <p:nvPr/>
        </p:nvSpPr>
        <p:spPr>
          <a:xfrm>
            <a:off x="2694413" y="33255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655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0"/>
          <p:cNvSpPr txBox="1"/>
          <p:nvPr/>
        </p:nvSpPr>
        <p:spPr>
          <a:xfrm>
            <a:off x="424500" y="144750"/>
            <a:ext cx="41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Deletion: Classification of cases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25" name="Google Shape;2525;p20"/>
          <p:cNvPicPr preferRelativeResize="0"/>
          <p:nvPr/>
        </p:nvPicPr>
        <p:blipFill rotWithShape="1">
          <a:blip r:embed="rId3">
            <a:alphaModFix/>
          </a:blip>
          <a:srcRect t="5558" b="14452"/>
          <a:stretch/>
        </p:blipFill>
        <p:spPr>
          <a:xfrm>
            <a:off x="2102463" y="590275"/>
            <a:ext cx="4690227" cy="40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0"/>
          <p:cNvSpPr txBox="1"/>
          <p:nvPr/>
        </p:nvSpPr>
        <p:spPr>
          <a:xfrm>
            <a:off x="863273" y="3289933"/>
            <a:ext cx="173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7" name="Google Shape;2527;p20"/>
          <p:cNvSpPr txBox="1"/>
          <p:nvPr/>
        </p:nvSpPr>
        <p:spPr>
          <a:xfrm>
            <a:off x="6544629" y="3249405"/>
            <a:ext cx="202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Concatenation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28" name="Google Shape;2528;p20"/>
          <p:cNvCxnSpPr>
            <a:stCxn id="2526" idx="3"/>
          </p:cNvCxnSpPr>
          <p:nvPr/>
        </p:nvCxnSpPr>
        <p:spPr>
          <a:xfrm>
            <a:off x="2599373" y="3513133"/>
            <a:ext cx="794700" cy="375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9" name="Google Shape;2529;p20"/>
          <p:cNvCxnSpPr>
            <a:stCxn id="2526" idx="3"/>
          </p:cNvCxnSpPr>
          <p:nvPr/>
        </p:nvCxnSpPr>
        <p:spPr>
          <a:xfrm>
            <a:off x="2599373" y="3513133"/>
            <a:ext cx="1501200" cy="5286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0" name="Google Shape;2530;p20"/>
          <p:cNvCxnSpPr>
            <a:stCxn id="2527" idx="1"/>
          </p:cNvCxnSpPr>
          <p:nvPr/>
        </p:nvCxnSpPr>
        <p:spPr>
          <a:xfrm flipH="1">
            <a:off x="6289929" y="3472605"/>
            <a:ext cx="254700" cy="56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1" name="Google Shape;2531;p20"/>
          <p:cNvSpPr txBox="1"/>
          <p:nvPr/>
        </p:nvSpPr>
        <p:spPr>
          <a:xfrm>
            <a:off x="493450" y="2538125"/>
            <a:ext cx="100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Shifting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32" name="Google Shape;2532;p20"/>
          <p:cNvCxnSpPr>
            <a:stCxn id="2531" idx="3"/>
          </p:cNvCxnSpPr>
          <p:nvPr/>
        </p:nvCxnSpPr>
        <p:spPr>
          <a:xfrm>
            <a:off x="1494250" y="2761325"/>
            <a:ext cx="996900" cy="55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3" name="Google Shape;2533;p20"/>
          <p:cNvSpPr txBox="1"/>
          <p:nvPr/>
        </p:nvSpPr>
        <p:spPr>
          <a:xfrm>
            <a:off x="6663825" y="1787925"/>
            <a:ext cx="178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Replacement of successor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34" name="Google Shape;2534;p20"/>
          <p:cNvCxnSpPr>
            <a:stCxn id="2533" idx="1"/>
          </p:cNvCxnSpPr>
          <p:nvPr/>
        </p:nvCxnSpPr>
        <p:spPr>
          <a:xfrm rot="10800000">
            <a:off x="6176925" y="2036925"/>
            <a:ext cx="486900" cy="10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5" name="Google Shape;2535;p20"/>
          <p:cNvSpPr txBox="1"/>
          <p:nvPr/>
        </p:nvSpPr>
        <p:spPr>
          <a:xfrm>
            <a:off x="378675" y="919099"/>
            <a:ext cx="1820239" cy="553968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MIN = 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⌈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m/2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⌉</a:t>
            </a: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- 1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36" name="Google Shape;2536;p20"/>
          <p:cNvCxnSpPr/>
          <p:nvPr/>
        </p:nvCxnSpPr>
        <p:spPr>
          <a:xfrm>
            <a:off x="6289900" y="4397100"/>
            <a:ext cx="37392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2537" name="Google Shape;2537;p20"/>
          <p:cNvSpPr txBox="1"/>
          <p:nvPr/>
        </p:nvSpPr>
        <p:spPr>
          <a:xfrm>
            <a:off x="6666100" y="4159800"/>
            <a:ext cx="1650257" cy="52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Check if parent node reaches MIN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8" name="Google Shape;2538;p20"/>
          <p:cNvSpPr txBox="1"/>
          <p:nvPr/>
        </p:nvSpPr>
        <p:spPr>
          <a:xfrm>
            <a:off x="129766" y="3940511"/>
            <a:ext cx="3215426" cy="738664"/>
          </a:xfrm>
          <a:prstGeom prst="rect">
            <a:avLst/>
          </a:prstGeom>
          <a:solidFill>
            <a:srgbClr val="D5CEF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Which among the processes are similar to that in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binary search tree?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9" name="Google Shape;2539;p20"/>
          <p:cNvSpPr/>
          <p:nvPr/>
        </p:nvSpPr>
        <p:spPr>
          <a:xfrm>
            <a:off x="2315029" y="2336800"/>
            <a:ext cx="1151918" cy="99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20"/>
          <p:cNvSpPr/>
          <p:nvPr/>
        </p:nvSpPr>
        <p:spPr>
          <a:xfrm>
            <a:off x="4674766" y="1594075"/>
            <a:ext cx="1615134" cy="90185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1" name="Google Shape;2541;p20"/>
          <p:cNvCxnSpPr/>
          <p:nvPr/>
        </p:nvCxnSpPr>
        <p:spPr>
          <a:xfrm>
            <a:off x="3394000" y="979714"/>
            <a:ext cx="0" cy="74022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2542" name="Google Shape;2542;p20"/>
          <p:cNvCxnSpPr/>
          <p:nvPr/>
        </p:nvCxnSpPr>
        <p:spPr>
          <a:xfrm>
            <a:off x="3394000" y="994229"/>
            <a:ext cx="505122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43" name="Google Shape;2543;p20"/>
          <p:cNvCxnSpPr/>
          <p:nvPr/>
        </p:nvCxnSpPr>
        <p:spPr>
          <a:xfrm rot="10800000">
            <a:off x="8445225" y="994229"/>
            <a:ext cx="0" cy="342717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44" name="Google Shape;2544;p20"/>
          <p:cNvCxnSpPr/>
          <p:nvPr/>
        </p:nvCxnSpPr>
        <p:spPr>
          <a:xfrm>
            <a:off x="8306199" y="4421400"/>
            <a:ext cx="13385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2F2F2"/>
            </a:gs>
          </a:gsLst>
          <a:lin ang="5400000" scaled="0"/>
        </a:gradFill>
        <a:effectLst/>
      </p:bgPr>
    </p:bg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1"/>
          <p:cNvSpPr txBox="1"/>
          <p:nvPr/>
        </p:nvSpPr>
        <p:spPr>
          <a:xfrm>
            <a:off x="424500" y="2971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Deletion Simulation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0" name="Google Shape;2550;p21"/>
          <p:cNvSpPr txBox="1"/>
          <p:nvPr/>
        </p:nvSpPr>
        <p:spPr>
          <a:xfrm>
            <a:off x="424500" y="2371650"/>
            <a:ext cx="414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(Refer to attached PPT for the simulation)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16cc81efe81_0_772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6" name="Google Shape;2556;g16cc81efe81_0_772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7" name="Google Shape;2557;g16cc81efe81_0_772"/>
          <p:cNvSpPr txBox="1"/>
          <p:nvPr/>
        </p:nvSpPr>
        <p:spPr>
          <a:xfrm>
            <a:off x="466800" y="969450"/>
            <a:ext cx="82104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Common characteristic between the searching, inserting, and deletion operations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Recursive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due to the subtasks of some operations: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lphaLcPeriod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Splitting and promotion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lphaLcPeriod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Redistribution and concatenation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Recursion keeps track of each level.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6cc81efe81_0_778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3" name="Google Shape;2563;g16cc81efe81_0_778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4" name="Google Shape;2564;g16cc81efe81_0_778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5" name="Google Shape;2565;g16cc81efe81_0_778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66" name="Google Shape;2566;g16cc81efe81_0_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8" y="957225"/>
            <a:ext cx="5687725" cy="3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g16cc81efe81_0_778"/>
          <p:cNvSpPr txBox="1"/>
          <p:nvPr/>
        </p:nvSpPr>
        <p:spPr>
          <a:xfrm>
            <a:off x="5698975" y="697350"/>
            <a:ext cx="3267000" cy="23397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Return type can be an enum (FOUND, NOT_FOUND)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Very similar to searching in binary trees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No additional operations needed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6cc81efe81_0_787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3" name="Google Shape;2573;g16cc81efe81_0_787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g16cc81efe81_0_787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5" name="Google Shape;2575;g16cc81efe81_0_7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9350"/>
            <a:ext cx="5129279" cy="4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g16cc81efe81_0_787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7" name="Google Shape;2577;g16cc81efe81_0_787"/>
          <p:cNvSpPr txBox="1"/>
          <p:nvPr/>
        </p:nvSpPr>
        <p:spPr>
          <a:xfrm>
            <a:off x="5129275" y="697350"/>
            <a:ext cx="4014600" cy="39558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Insertion will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be done on the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leaf</a:t>
            </a:r>
            <a:endParaRPr kumimoji="0" sz="1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Return type can be an enum (PROMO, NO_PROMO, ERROR)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Duplicate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keys are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 allowed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4. Sort the page where key is inserted using inner loop of insertion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5. 3 main conditions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lphaLcPeriod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 promo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lphaLcPeriod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Promo with enough space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lphaLcPeriod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Promo no space (proceed to splitting)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16cc81efe81_0_796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3" name="Google Shape;2583;g16cc81efe81_0_796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g16cc81efe81_0_796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g16cc81efe81_0_796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6" name="Google Shape;2586;g16cc81efe81_0_796"/>
          <p:cNvSpPr txBox="1"/>
          <p:nvPr/>
        </p:nvSpPr>
        <p:spPr>
          <a:xfrm>
            <a:off x="5924625" y="697350"/>
            <a:ext cx="3075000" cy="29862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 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A working page with extra 1 key and child is created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Insert the key and its RC from previous call in its correct position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Median key is promoted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4. The new page is the right child of the promoted key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7" name="Google Shape;2587;g16cc81efe81_0_7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0" y="928050"/>
            <a:ext cx="5618500" cy="328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6cc81efe81_0_805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Breakdown of 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3" name="Google Shape;2593;g16cc81efe81_0_805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g16cc81efe81_0_805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g16cc81efe81_0_805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6" name="Google Shape;2596;g16cc81efe81_0_805"/>
          <p:cNvSpPr txBox="1"/>
          <p:nvPr/>
        </p:nvSpPr>
        <p:spPr>
          <a:xfrm>
            <a:off x="5498550" y="697350"/>
            <a:ext cx="3574800" cy="29106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Deletion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always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happens on the </a:t>
            </a:r>
            <a:r>
              <a:rPr kumimoji="0" lang="en" sz="1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leaf </a:t>
            </a:r>
            <a:endParaRPr kumimoji="0" sz="1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If not on leaf, swap with immediate successor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Maintain the order of keys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4. Underflow - leaf contains less than minimum number of keys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(⌈ m/2 ⌉ - 1)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97" name="Google Shape;2597;g16cc81efe81_0_8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674" y="1280226"/>
            <a:ext cx="5308999" cy="2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g16cc81efe81_0_805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Delete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16cc81efe81_0_815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4" name="Google Shape;2604;g16cc81efe81_0_815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g16cc81efe81_0_815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g16cc81efe81_0_815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7" name="Google Shape;2607;g16cc81efe81_0_815"/>
          <p:cNvSpPr txBox="1"/>
          <p:nvPr/>
        </p:nvSpPr>
        <p:spPr>
          <a:xfrm>
            <a:off x="5779800" y="697350"/>
            <a:ext cx="3293400" cy="25875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It is assumed there is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 sibling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that has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more than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the minimum number of keys (⌈ m/2 ⌉ - 1)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Auxiliary array may or may not needed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Manipulate the key counts of the page to find the median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8" name="Google Shape;2608;g16cc81efe81_0_815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9" name="Google Shape;2609;g16cc81efe81_0_815"/>
          <p:cNvSpPr txBox="1"/>
          <p:nvPr/>
        </p:nvSpPr>
        <p:spPr>
          <a:xfrm>
            <a:off x="161300" y="1097550"/>
            <a:ext cx="5552100" cy="23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Find a sibling with </a:t>
            </a:r>
            <a:r>
              <a:rPr kumimoji="0" lang="en" sz="12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more than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the minimum number </a:t>
            </a: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(⌈ m/2 ⌉ - 1)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of keys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Think of the index of each key as if the parent key and all the keys in the left and right child are in the same array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Promote the median (n/2) key 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The left keys to the median will be placed on the left child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The right keys to the median will be placed on the right child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parent key will be replaced by the promoted key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16cc81efe81_0_825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5" name="Google Shape;2615;g16cc81efe81_0_825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6" name="Google Shape;2616;g16cc81efe81_0_825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g16cc81efe81_0_825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8" name="Google Shape;2618;g16cc81efe81_0_825"/>
          <p:cNvSpPr txBox="1"/>
          <p:nvPr/>
        </p:nvSpPr>
        <p:spPr>
          <a:xfrm>
            <a:off x="5498550" y="697350"/>
            <a:ext cx="3538500" cy="2910600"/>
          </a:xfrm>
          <a:prstGeom prst="rect">
            <a:avLst/>
          </a:prstGeom>
          <a:noFill/>
          <a:ln w="19050" cap="flat" cmpd="sng">
            <a:solidFill>
              <a:srgbClr val="433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Notes: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1. It is assumed there is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no sibling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that has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more than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the minimum number of keys (⌈ m/2 ⌉ - 1)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2. At minimum 1 page is deleted which will be the sibling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3. At maximum 2 pages are deleted when the parent page contains 0 keys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9" name="Google Shape;2619;g16cc81efe81_0_825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Concatenation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0" name="Google Shape;2620;g16cc81efe81_0_825"/>
          <p:cNvSpPr txBox="1"/>
          <p:nvPr/>
        </p:nvSpPr>
        <p:spPr>
          <a:xfrm>
            <a:off x="161300" y="1097550"/>
            <a:ext cx="5273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Place the following the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keys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and their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child pointers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on the underflow page: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If underflow page is the left child of the parent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Keys of the underflow page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Parent key (do not copy the child pointers)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Keys of the right sibling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If underflow page is the right child of the parent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Keys of the left sibling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Parent key (do not copy the child pointers)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lphaLcPeriod"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Keys of the underflow page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29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Variation of B-Tree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6" name="Google Shape;2626;p29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29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p29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9" name="Google Shape;2629;p29"/>
          <p:cNvSpPr txBox="1"/>
          <p:nvPr/>
        </p:nvSpPr>
        <p:spPr>
          <a:xfrm>
            <a:off x="858707" y="763251"/>
            <a:ext cx="742658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Any ways to make our B-Tree operations more efficient?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30" name="Google Shape;2630;p29" descr="Rich Thinking Emoji - Face Emoji Apple - Free Transparent PNG Clipart  Images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0502" y="1346269"/>
            <a:ext cx="1861248" cy="17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29"/>
          <p:cNvSpPr txBox="1"/>
          <p:nvPr/>
        </p:nvSpPr>
        <p:spPr>
          <a:xfrm>
            <a:off x="1977308" y="1742373"/>
            <a:ext cx="4865434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600" b="1" i="0" u="none" strike="noStrike" kern="0" cap="none" spc="0" normalizeH="0" baseline="0" noProof="0">
                <a:ln>
                  <a:noFill/>
                </a:ln>
                <a:solidFill>
                  <a:srgbClr val="D149CE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YES!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Why did they invent B-trees?</a:t>
            </a:r>
            <a:endParaRPr/>
          </a:p>
        </p:txBody>
      </p:sp>
      <p:sp>
        <p:nvSpPr>
          <p:cNvPr id="1832" name="Google Shape;1832;p3"/>
          <p:cNvSpPr txBox="1">
            <a:spLocks noGrp="1"/>
          </p:cNvSpPr>
          <p:nvPr>
            <p:ph type="subTitle" idx="1"/>
          </p:nvPr>
        </p:nvSpPr>
        <p:spPr>
          <a:xfrm>
            <a:off x="3372600" y="2233675"/>
            <a:ext cx="53190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lang="en" b="1">
                <a:solidFill>
                  <a:schemeClr val="accent1"/>
                </a:solidFill>
              </a:rPr>
              <a:t>access </a:t>
            </a:r>
            <a:r>
              <a:rPr lang="en"/>
              <a:t>and </a:t>
            </a:r>
            <a:r>
              <a:rPr lang="en" b="1">
                <a:solidFill>
                  <a:schemeClr val="accent1"/>
                </a:solidFill>
              </a:rPr>
              <a:t>maintain efficiently</a:t>
            </a:r>
            <a:r>
              <a:rPr lang="en"/>
              <a:t> an index that is too large to hold in memory.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B-trees are a way to get better locality and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b="1">
                <a:solidFill>
                  <a:schemeClr val="accent1"/>
                </a:solidFill>
              </a:rPr>
              <a:t>limit the number of seek operations 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Accessing a disk location takes about 5ms = 5,000,000ns, thus an efficient algorithm is needed.</a:t>
            </a:r>
            <a:endParaRPr/>
          </a:p>
        </p:txBody>
      </p:sp>
      <p:sp>
        <p:nvSpPr>
          <p:cNvPr id="1833" name="Google Shape;1833;p3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4" name="Google Shape;1834;p3"/>
          <p:cNvCxnSpPr/>
          <p:nvPr/>
        </p:nvCxnSpPr>
        <p:spPr>
          <a:xfrm>
            <a:off x="3372600" y="2025038"/>
            <a:ext cx="127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35" name="Google Shape;183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00" y="3107050"/>
            <a:ext cx="3102403" cy="15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30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Variation of B-Tree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7" name="Google Shape;2637;p30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30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30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0" name="Google Shape;2640;p30"/>
          <p:cNvSpPr txBox="1"/>
          <p:nvPr/>
        </p:nvSpPr>
        <p:spPr>
          <a:xfrm>
            <a:off x="242250" y="1275398"/>
            <a:ext cx="8659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Perform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" sz="20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redistribution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along with  splitting during </a:t>
            </a:r>
            <a:r>
              <a:rPr kumimoji="0" lang="en" sz="2000" b="1" i="0" u="sng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insertion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(Bayer &amp; McCreight, 1972)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Makes B-tree more space efficient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Quantify the efficiency by (space used / space created)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After 5,000 random insertions for a tree of order 121 (Bayer &amp; McCreight, 1972)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67% 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space utilization 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kumimoji="0" lang="en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splitting</a:t>
            </a:r>
            <a:endParaRPr kumimoji="0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86%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space utilization 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kumimoji="0" lang="en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 kumimoji="0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1" name="Google Shape;2641;p30"/>
          <p:cNvSpPr txBox="1"/>
          <p:nvPr/>
        </p:nvSpPr>
        <p:spPr>
          <a:xfrm>
            <a:off x="858707" y="763251"/>
            <a:ext cx="742658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Any ways to make our B-Tree operations more efficient?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42" name="Google Shape;2642;p30" descr="Rich Thinking Emoji - Face Emoji Apple - Free Transparent PNG Clipart  Images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0502" y="1346269"/>
            <a:ext cx="1861248" cy="171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7" name="Google Shape;2647;g16cc81efe81_0_1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g16cc81efe81_0_1505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9" name="Google Shape;2649;g16cc81efe81_0_1505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0" name="Google Shape;2650;g16cc81efe81_0_1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2034763"/>
            <a:ext cx="52959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g16cc81efe81_0_1505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6" name="Google Shape;2656;g16cc81efe81_0_15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g16cc81efe81_0_1595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8" name="Google Shape;2658;g16cc81efe81_0_1595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9" name="Google Shape;2659;g16cc81efe81_0_1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2034763"/>
            <a:ext cx="52959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g16cc81efe81_0_1595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61" name="Google Shape;2661;g16cc81efe81_0_1595"/>
          <p:cNvCxnSpPr>
            <a:endCxn id="2659" idx="2"/>
          </p:cNvCxnSpPr>
          <p:nvPr/>
        </p:nvCxnSpPr>
        <p:spPr>
          <a:xfrm rot="10800000" flipH="1">
            <a:off x="4547400" y="4111213"/>
            <a:ext cx="24600" cy="74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g16cc81efe81_0_15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g16cc81efe81_0_1516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8" name="Google Shape;2668;g16cc81efe81_0_1516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9" name="Google Shape;2669;g16cc81efe81_0_1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75" y="1854075"/>
            <a:ext cx="611505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g16cc81efe81_0_1516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g16cc81efe81_0_1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g16cc81efe81_0_1532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7" name="Google Shape;2677;g16cc81efe81_0_1532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g16cc81efe81_0_1532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79" name="Google Shape;2679;g16cc81efe81_0_1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800" y="1894225"/>
            <a:ext cx="604837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g16cc81efe81_0_1532"/>
          <p:cNvSpPr txBox="1"/>
          <p:nvPr/>
        </p:nvSpPr>
        <p:spPr>
          <a:xfrm>
            <a:off x="4756500" y="548675"/>
            <a:ext cx="35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IF LEFT SIBLING 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Bigger key </a:t>
            </a:r>
            <a:r>
              <a:rPr lang="en" sz="1500"/>
              <a:t>between blue key and green key will be the </a:t>
            </a:r>
            <a:r>
              <a:rPr lang="en" sz="1500" b="1"/>
              <a:t>parent key</a:t>
            </a:r>
            <a:endParaRPr sz="15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5" name="Google Shape;2685;g16cc81efe81_0_15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g16cc81efe81_0_1541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7" name="Google Shape;2687;g16cc81efe81_0_1541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g16cc81efe81_0_1541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89" name="Google Shape;2689;g16cc81efe81_0_1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75" y="1901063"/>
            <a:ext cx="61150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g16cc81efe81_0_1541"/>
          <p:cNvSpPr txBox="1"/>
          <p:nvPr/>
        </p:nvSpPr>
        <p:spPr>
          <a:xfrm>
            <a:off x="4756500" y="548675"/>
            <a:ext cx="35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IF LEFT SIBLING 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Bigger key </a:t>
            </a:r>
            <a:r>
              <a:rPr lang="en" sz="1500"/>
              <a:t>between blue key and green key will be the </a:t>
            </a:r>
            <a:r>
              <a:rPr lang="en" sz="1500" b="1"/>
              <a:t>parent key</a:t>
            </a:r>
            <a:endParaRPr sz="15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5" name="Google Shape;2695;g16cc81efe81_0_1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g16cc81efe81_0_1552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7" name="Google Shape;2697;g16cc81efe81_0_1552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g16cc81efe81_0_1552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9" name="Google Shape;2699;g16cc81efe81_0_1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00" y="1942675"/>
            <a:ext cx="52863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Google Shape;2704;g16cc81efe81_0_1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g16cc81efe81_0_1604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6" name="Google Shape;2706;g16cc81efe81_0_1604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g16cc81efe81_0_1604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8" name="Google Shape;2708;g16cc81efe81_0_1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00" y="1942675"/>
            <a:ext cx="5286375" cy="215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9" name="Google Shape;2709;g16cc81efe81_0_1604"/>
          <p:cNvCxnSpPr/>
          <p:nvPr/>
        </p:nvCxnSpPr>
        <p:spPr>
          <a:xfrm rot="10800000" flipH="1">
            <a:off x="4547400" y="4111213"/>
            <a:ext cx="24600" cy="74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" name="Google Shape;2714;g16cc81efe81_0_15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g16cc81efe81_0_1561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6" name="Google Shape;2716;g16cc81efe81_0_1561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g16cc81efe81_0_1561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18" name="Google Shape;2718;g16cc81efe81_0_1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25" y="1897125"/>
            <a:ext cx="52673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" name="Google Shape;2723;g16cc81efe81_0_1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g16cc81efe81_0_1570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5" name="Google Shape;2725;g16cc81efe81_0_1570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g16cc81efe81_0_1570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27" name="Google Shape;2727;g16cc81efe81_0_1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863" y="1921463"/>
            <a:ext cx="52482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g16cc81efe81_0_1570"/>
          <p:cNvSpPr txBox="1"/>
          <p:nvPr/>
        </p:nvSpPr>
        <p:spPr>
          <a:xfrm>
            <a:off x="4731650" y="403525"/>
            <a:ext cx="35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IF LEFT SIBLING 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Smaller key </a:t>
            </a:r>
            <a:r>
              <a:rPr lang="en" sz="1500"/>
              <a:t>between blue key and green key will be the </a:t>
            </a:r>
            <a:r>
              <a:rPr lang="en" sz="1500" b="1"/>
              <a:t>parent key</a:t>
            </a:r>
            <a:endParaRPr sz="15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"/>
          <p:cNvSpPr/>
          <p:nvPr/>
        </p:nvSpPr>
        <p:spPr>
          <a:xfrm>
            <a:off x="6600545" y="2436618"/>
            <a:ext cx="2332829" cy="726549"/>
          </a:xfrm>
          <a:prstGeom prst="rect">
            <a:avLst/>
          </a:prstGeom>
          <a:solidFill>
            <a:srgbClr val="D5CEF1"/>
          </a:solidFill>
          <a:ln w="25400" cap="flat" cmpd="sng">
            <a:solidFill>
              <a:srgbClr val="3023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4"/>
          <p:cNvSpPr txBox="1">
            <a:spLocks noGrp="1"/>
          </p:cNvSpPr>
          <p:nvPr>
            <p:ph type="title"/>
          </p:nvPr>
        </p:nvSpPr>
        <p:spPr>
          <a:xfrm>
            <a:off x="1542963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Page or node</a:t>
            </a:r>
            <a:endParaRPr/>
          </a:p>
        </p:txBody>
      </p:sp>
      <p:sp>
        <p:nvSpPr>
          <p:cNvPr id="1842" name="Google Shape;1842;p4"/>
          <p:cNvSpPr txBox="1">
            <a:spLocks noGrp="1"/>
          </p:cNvSpPr>
          <p:nvPr>
            <p:ph type="subTitle" idx="1"/>
          </p:nvPr>
        </p:nvSpPr>
        <p:spPr>
          <a:xfrm>
            <a:off x="1542963" y="14628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consists of an ordered sequence  of keys and a set of pointers.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43" name="Google Shape;1843;p4"/>
          <p:cNvSpPr txBox="1">
            <a:spLocks noGrp="1"/>
          </p:cNvSpPr>
          <p:nvPr>
            <p:ph type="title" idx="2"/>
          </p:nvPr>
        </p:nvSpPr>
        <p:spPr>
          <a:xfrm>
            <a:off x="5245437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Order of B-tree</a:t>
            </a:r>
            <a:endParaRPr/>
          </a:p>
        </p:txBody>
      </p:sp>
      <p:sp>
        <p:nvSpPr>
          <p:cNvPr id="1844" name="Google Shape;1844;p4"/>
          <p:cNvSpPr txBox="1">
            <a:spLocks noGrp="1"/>
          </p:cNvSpPr>
          <p:nvPr>
            <p:ph type="subTitle" idx="3"/>
          </p:nvPr>
        </p:nvSpPr>
        <p:spPr>
          <a:xfrm>
            <a:off x="5245423" y="1462900"/>
            <a:ext cx="3097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represents the upper bound on the number of immediate children a B Tree can have.</a:t>
            </a:r>
            <a:endParaRPr/>
          </a:p>
        </p:txBody>
      </p:sp>
      <p:sp>
        <p:nvSpPr>
          <p:cNvPr id="1845" name="Google Shape;1845;p4"/>
          <p:cNvSpPr txBox="1">
            <a:spLocks noGrp="1"/>
          </p:cNvSpPr>
          <p:nvPr>
            <p:ph type="title" idx="4"/>
          </p:nvPr>
        </p:nvSpPr>
        <p:spPr>
          <a:xfrm>
            <a:off x="801063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6" name="Google Shape;1846;p4"/>
          <p:cNvSpPr txBox="1">
            <a:spLocks noGrp="1"/>
          </p:cNvSpPr>
          <p:nvPr>
            <p:ph type="title" idx="5"/>
          </p:nvPr>
        </p:nvSpPr>
        <p:spPr>
          <a:xfrm>
            <a:off x="4503538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7" name="Google Shape;1847;p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TERMS</a:t>
            </a:r>
            <a:endParaRPr/>
          </a:p>
        </p:txBody>
      </p:sp>
      <p:cxnSp>
        <p:nvCxnSpPr>
          <p:cNvPr id="1848" name="Google Shape;1848;p4"/>
          <p:cNvCxnSpPr/>
          <p:nvPr/>
        </p:nvCxnSpPr>
        <p:spPr>
          <a:xfrm>
            <a:off x="801063" y="1539100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9" name="Google Shape;1849;p4"/>
          <p:cNvCxnSpPr/>
          <p:nvPr/>
        </p:nvCxnSpPr>
        <p:spPr>
          <a:xfrm>
            <a:off x="4503538" y="1539100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0" name="Google Shape;1850;p4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4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2" name="Google Shape;18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225" y="2502975"/>
            <a:ext cx="1898176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4"/>
          <p:cNvSpPr txBox="1">
            <a:spLocks noGrp="1"/>
          </p:cNvSpPr>
          <p:nvPr>
            <p:ph type="subTitle" idx="3"/>
          </p:nvPr>
        </p:nvSpPr>
        <p:spPr>
          <a:xfrm>
            <a:off x="6692491" y="2450287"/>
            <a:ext cx="2661966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2"/>
                </a:solidFill>
              </a:rPr>
              <a:t>What is the order?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854" name="Google Shape;1854;p4"/>
          <p:cNvSpPr txBox="1"/>
          <p:nvPr/>
        </p:nvSpPr>
        <p:spPr>
          <a:xfrm>
            <a:off x="6692493" y="2736212"/>
            <a:ext cx="261116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How many pages?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4"/>
          <p:cNvSpPr txBox="1">
            <a:spLocks noGrp="1"/>
          </p:cNvSpPr>
          <p:nvPr>
            <p:ph type="subTitle" idx="3"/>
          </p:nvPr>
        </p:nvSpPr>
        <p:spPr>
          <a:xfrm>
            <a:off x="8476891" y="2450287"/>
            <a:ext cx="537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1"/>
                </a:solidFill>
              </a:rPr>
              <a:t>4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56" name="Google Shape;1856;p4"/>
          <p:cNvSpPr txBox="1">
            <a:spLocks noGrp="1"/>
          </p:cNvSpPr>
          <p:nvPr>
            <p:ph type="subTitle" idx="3"/>
          </p:nvPr>
        </p:nvSpPr>
        <p:spPr>
          <a:xfrm>
            <a:off x="8476891" y="2757812"/>
            <a:ext cx="537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1"/>
                </a:solidFill>
              </a:rPr>
              <a:t>10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0363" y="2372724"/>
            <a:ext cx="7656673" cy="2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g16cc81efe81_0_15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g16cc81efe81_0_1579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5" name="Google Shape;2735;g16cc81efe81_0_1579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g16cc81efe81_0_1579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LEFTMOST OR RIGHTMOST </a:t>
            </a:r>
            <a:r>
              <a:rPr lang="en" sz="1400" b="1" i="0" u="none" strike="noStrike" cap="non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400" b="1" i="0" u="none" strike="noStrike" cap="non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sz="14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sz="1400" b="1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7" name="Google Shape;2737;g16cc81efe81_0_1579"/>
          <p:cNvSpPr txBox="1"/>
          <p:nvPr/>
        </p:nvSpPr>
        <p:spPr>
          <a:xfrm>
            <a:off x="4731650" y="403525"/>
            <a:ext cx="35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IF LEFT SIBLING 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Smaller key </a:t>
            </a:r>
            <a:r>
              <a:rPr lang="en" sz="1500"/>
              <a:t>between blue key and green key will be the </a:t>
            </a:r>
            <a:r>
              <a:rPr lang="en" sz="1500" b="1"/>
              <a:t>parent key</a:t>
            </a:r>
            <a:endParaRPr sz="1500" b="1"/>
          </a:p>
        </p:txBody>
      </p:sp>
      <p:pic>
        <p:nvPicPr>
          <p:cNvPr id="2738" name="Google Shape;2738;g16cc81efe81_0_1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25" y="1860638"/>
            <a:ext cx="52673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3" name="Google Shape;27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37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5" name="Google Shape;2745;p37"/>
          <p:cNvSpPr txBox="1"/>
          <p:nvPr/>
        </p:nvSpPr>
        <p:spPr>
          <a:xfrm>
            <a:off x="305700" y="676300"/>
            <a:ext cx="8532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1" u="sng">
                <a:latin typeface="Poppins"/>
                <a:ea typeface="Poppins"/>
                <a:cs typeface="Poppins"/>
                <a:sym typeface="Poppins"/>
              </a:rPr>
              <a:t>B+ Tree and </a:t>
            </a:r>
            <a:r>
              <a:rPr lang="en" sz="16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B* Tree</a:t>
            </a:r>
            <a:endParaRPr sz="1600" b="1" u="sng"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All data pointers are stored in the leaf nodes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Internal nodes are for navigation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All leaf nodes are connected through linked list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6b226665e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6b226665e9_0_15"/>
          <p:cNvSpPr/>
          <p:nvPr/>
        </p:nvSpPr>
        <p:spPr>
          <a:xfrm>
            <a:off x="233357" y="4331282"/>
            <a:ext cx="8604900" cy="511500"/>
          </a:xfrm>
          <a:prstGeom prst="rect">
            <a:avLst/>
          </a:prstGeom>
          <a:solidFill>
            <a:srgbClr val="D8E6FC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16b226665e9_0_15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Efficiency Analysis: Time Complexity</a:t>
            </a:r>
            <a:endParaRPr sz="1500" b="1" i="0" u="none" strike="noStrike" cap="non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0" name="Google Shape;2240;g16b226665e9_0_15"/>
          <p:cNvSpPr txBox="1"/>
          <p:nvPr/>
        </p:nvSpPr>
        <p:spPr>
          <a:xfrm>
            <a:off x="305700" y="2825625"/>
            <a:ext cx="85326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the order of B-Tree </a:t>
            </a:r>
            <a:r>
              <a:rPr lang="en" sz="1600" b="1" i="0" u="sng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increases</a:t>
            </a: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 i="0" u="sng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More elements</a:t>
            </a:r>
            <a:r>
              <a:rPr lang="en" sz="16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be stored per page</a:t>
            </a: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tree height decreases</a:t>
            </a: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steps for the search procedure decreases as the depth decreases</a:t>
            </a: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Therefore, search efficiency </a:t>
            </a:r>
            <a:r>
              <a:rPr lang="en" sz="1600" b="1" i="0" u="sng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improves</a:t>
            </a:r>
            <a:r>
              <a:rPr lang="en" sz="16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Remember, we want our B-Trees to be </a:t>
            </a:r>
            <a:r>
              <a:rPr lang="en" sz="1500" b="1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 and shallow</a:t>
            </a:r>
            <a:r>
              <a:rPr lang="en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instead of </a:t>
            </a:r>
            <a:r>
              <a:rPr lang="en" sz="1500" b="1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narrow and deep</a:t>
            </a:r>
            <a:r>
              <a:rPr lang="en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1" name="Google Shape;2241;g16b226665e9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213" y="716125"/>
            <a:ext cx="72675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g16b226665e9_0_15"/>
          <p:cNvSpPr/>
          <p:nvPr/>
        </p:nvSpPr>
        <p:spPr>
          <a:xfrm>
            <a:off x="3746204" y="1247552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g16b226665e9_0_15"/>
          <p:cNvSpPr/>
          <p:nvPr/>
        </p:nvSpPr>
        <p:spPr>
          <a:xfrm>
            <a:off x="6197509" y="1200791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g16b226665e9_0_15"/>
          <p:cNvSpPr/>
          <p:nvPr/>
        </p:nvSpPr>
        <p:spPr>
          <a:xfrm>
            <a:off x="3650510" y="1668625"/>
            <a:ext cx="18003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16b226665e9_0_15"/>
          <p:cNvSpPr/>
          <p:nvPr/>
        </p:nvSpPr>
        <p:spPr>
          <a:xfrm>
            <a:off x="5947143" y="1599069"/>
            <a:ext cx="19020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16b226665e9_0_15"/>
          <p:cNvSpPr/>
          <p:nvPr/>
        </p:nvSpPr>
        <p:spPr>
          <a:xfrm>
            <a:off x="6072325" y="1910958"/>
            <a:ext cx="17769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g16b226665e9_0_15"/>
          <p:cNvSpPr/>
          <p:nvPr/>
        </p:nvSpPr>
        <p:spPr>
          <a:xfrm>
            <a:off x="3799366" y="2255542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g16b226665e9_0_15"/>
          <p:cNvSpPr/>
          <p:nvPr/>
        </p:nvSpPr>
        <p:spPr>
          <a:xfrm>
            <a:off x="6134916" y="2222847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29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Streamline Code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6" name="Google Shape;2626;p29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29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p29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9" name="Google Shape;2629;p29"/>
          <p:cNvSpPr txBox="1"/>
          <p:nvPr/>
        </p:nvSpPr>
        <p:spPr>
          <a:xfrm>
            <a:off x="696732" y="1175550"/>
            <a:ext cx="7426586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Downlod the source file here (double click in the editor view):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lang="en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lang="en" sz="17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lang="en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lang="en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lang="en" sz="17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lang="en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lang="en" sz="17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lang="en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lang="en" sz="17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43309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Or view the succeeding slides.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43309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E447014-B457-4F99-7CB4-E9D1C28D3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214056"/>
              </p:ext>
            </p:extLst>
          </p:nvPr>
        </p:nvGraphicFramePr>
        <p:xfrm>
          <a:off x="2014321" y="1703854"/>
          <a:ext cx="4791408" cy="121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552680" imgH="394560" progId="Package">
                  <p:embed/>
                </p:oleObj>
              </mc:Choice>
              <mc:Fallback>
                <p:oleObj name="Packager Shell Object" showAsIcon="1" r:id="rId3" imgW="15526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4321" y="1703854"/>
                        <a:ext cx="4791408" cy="121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4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" name="Google Shape;2766;g16cd54c5a1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g16cd54c5a1e_0_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(Data structure definitions)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8" name="Google Shape;2768;g16cd54c5a1e_0_0"/>
          <p:cNvSpPr txBox="1"/>
          <p:nvPr/>
        </p:nvSpPr>
        <p:spPr>
          <a:xfrm>
            <a:off x="293850" y="699950"/>
            <a:ext cx="42663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&lt;string.h&gt;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&lt;math.h&gt; //to get min nodes for ceil()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//B-Tree settings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MAXKEYS 3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ORDER MAXKEYS+1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MIN (int)(ceil((ORDER)/2))-1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//Sentinel values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NL -1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typedef struct node{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	int count;			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//number of keys used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	int elem[MAXKEYS];		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//elements in the node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	struct node *link[ORDER];	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//child pointers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}page, *BTree;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9" name="Google Shape;2769;g16cd54c5a1e_0_0"/>
          <p:cNvSpPr txBox="1"/>
          <p:nvPr/>
        </p:nvSpPr>
        <p:spPr>
          <a:xfrm>
            <a:off x="4857850" y="154900"/>
            <a:ext cx="4400400" cy="517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struct{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BTree node;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index;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}location;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struct{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boolean isSuccess;   </a:t>
            </a:r>
            <a:r>
              <a:rPr lang="en" sz="9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//TRUE, FALSE</a:t>
            </a:r>
            <a:endParaRPr sz="9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boolean isPromote;   </a:t>
            </a:r>
            <a:r>
              <a:rPr lang="en" sz="9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//TRUE, FALSE</a:t>
            </a:r>
            <a:endParaRPr sz="9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BTree newRChild;     </a:t>
            </a:r>
            <a:r>
              <a:rPr lang="en" sz="9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//if isPromote == TRUE</a:t>
            </a:r>
            <a:endParaRPr sz="9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newKey;          </a:t>
            </a:r>
            <a:r>
              <a:rPr lang="en" sz="9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//if isPromote == TRUE</a:t>
            </a:r>
            <a:endParaRPr sz="9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}insertStatus;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struct{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boolean isDeleted;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itemRemoved;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nodeCount;	//needed in case of redis. or concatenation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}deleteStatus;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struct{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LSCount;  //-1 is does not exist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RSCount;  //-1 if does not exist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BTree LS, RS;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}siblingStatus;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</a:tabLst>
            </a:pP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g16cd54c5a1e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g16cd54c5a1e_0_35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(Search)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6" name="Google Shape;2776;g16cd54c5a1e_0_35"/>
          <p:cNvSpPr txBox="1"/>
          <p:nvPr/>
        </p:nvSpPr>
        <p:spPr>
          <a:xfrm>
            <a:off x="317525" y="511625"/>
            <a:ext cx="7347600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search(BTree B, int elem){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location loc;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loc = searchRecur(B,elem);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if(loc.node == NULL){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printf("\nElement %d not found.", elem);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printf("\nElement %d found at address %x, index %d.",loc.node,loc.index);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g16cd54c5a1e_0_35"/>
          <p:cNvSpPr txBox="1"/>
          <p:nvPr/>
        </p:nvSpPr>
        <p:spPr>
          <a:xfrm>
            <a:off x="3871474" y="2373541"/>
            <a:ext cx="50871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searchRecur(BTree B, int elem){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location ret = {NULL, NL};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if(B!=NULL){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for(x=0;x&lt;B-&gt;count &amp;&amp; B-&gt;elem[x] &lt; elem;x++){} </a:t>
            </a:r>
            <a:r>
              <a:rPr lang="en" sz="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//traverse through node</a:t>
            </a:r>
            <a:endParaRPr sz="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if(x&lt;B-&gt;count &amp;&amp; B-&gt;elem[x] == elem){   </a:t>
            </a:r>
            <a:r>
              <a:rPr lang="en" sz="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//element found</a:t>
            </a:r>
            <a:endParaRPr sz="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ret.node = B;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ret.index = x;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 else { 		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ret = searchRecur(B-&gt;link[x],elem); </a:t>
            </a:r>
            <a:r>
              <a:rPr lang="en" sz="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//RECURSIVE search</a:t>
            </a:r>
            <a:endParaRPr sz="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    </a:t>
            </a:r>
            <a:r>
              <a:rPr lang="en" sz="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//else NULL reached, element not found</a:t>
            </a:r>
            <a:endParaRPr sz="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2" name="Google Shape;2782;g16cd54c5a1e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g16cd54c5a1e_6_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(Traversal)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4" name="Google Shape;2784;g16cd54c5a1e_6_0"/>
          <p:cNvSpPr txBox="1"/>
          <p:nvPr/>
        </p:nvSpPr>
        <p:spPr>
          <a:xfrm>
            <a:off x="317525" y="511625"/>
            <a:ext cx="7347600" cy="246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displayInOrder(BTree B){	    //left, root, right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if(B!=NULL){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for(x=0;x&lt;=B-&gt;count;x++){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displayInOrder(B-&gt;link[x]);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if(x&lt;B-&gt;count){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printf("\n%-15x %-6d %-6d",B,x,B-&gt;elem[x]);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5" name="Google Shape;2785;g16cd54c5a1e_6_0"/>
          <p:cNvSpPr txBox="1"/>
          <p:nvPr/>
        </p:nvSpPr>
        <p:spPr>
          <a:xfrm>
            <a:off x="3471950" y="2571750"/>
            <a:ext cx="5087100" cy="246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displayPreOrder(BTree B){	//root, left, right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if(B!=NULL){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for(x=0;x&lt;B-&gt;count;x++){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printf("\n%-15x %-6d %-6d",B,x,B-&gt;elem[x]);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for(x=0;x&lt;=B-&gt;count;x++){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displayPreOrder(B-&gt;link[x]);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" sz="9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0" name="Google Shape;2790;g16cd54c5a1e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g16cd54c5a1e_0_1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(Insert - initial call)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2" name="Google Shape;2792;g16cd54c5a1e_0_10"/>
          <p:cNvSpPr txBox="1"/>
          <p:nvPr/>
        </p:nvSpPr>
        <p:spPr>
          <a:xfrm>
            <a:off x="293850" y="699950"/>
            <a:ext cx="6820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insertElem(BTree *B, int elem){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insertStatus stat;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printf("\n\nInserting element: %d",elem);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stat = insertRecur(B,elem);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if(stat.isPromote==TRUE){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createRoot(B, stat.newKey, stat.newRChild);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printf("\nInsertion successful, and created new root (Address: %x).",*B);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if(stat.isSuccess == FALSE) 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printf("\nInsertion failed - element already exists.");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printf("\nInsertion successful, within existing tree body");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			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7" name="Google Shape;2797;g16cd54c5a1e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g16cd54c5a1e_0_2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(Insert - recursive)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9" name="Google Shape;2799;g16cd54c5a1e_0_20"/>
          <p:cNvSpPr txBox="1"/>
          <p:nvPr/>
        </p:nvSpPr>
        <p:spPr>
          <a:xfrm>
            <a:off x="329375" y="393975"/>
            <a:ext cx="8752200" cy="430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insertStatus insertRecur(BTree *B, int elem){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insertStatus ret = {FALSE,FALSE,NULL,-1};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if(*B==NULL){	                                      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//leaf is reached, go back 1 level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ret.isPromote = TRUE;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ret.newKey = elem;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ret.newRChild = ret.newRChild;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{ 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for(x=0;x&lt;(*B)-&gt;count &amp;&amp; (*B)-&gt;elem[x] &lt; elem;x++){}	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//search in page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if(x==(*B)-&gt;count || (*B)-&gt;elem[x] != elem){	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//check if element does not exist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ret = insertRecur(&amp;(*B)-&gt;link[x],elem);	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//RECURSIVE insert call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if(ret.isPromote == TRUE){		      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//check if there are any values promoted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if((*B)-&gt;count &lt; MAXKEYS){	      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//check if there is free space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for(x=(*B)-&gt;count; x&gt;0 &amp;&amp; (*B)-&gt;elem[x-1] &gt; elem; x--){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	(*B)-&gt;elem[x] = (*B)-&gt;elem[x-1];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//shift existing elements and pointers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	(*B)-&gt;link[x+1] = (*B)-&gt;link[x];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  <a:tab pos="640080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}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4" name="Google Shape;2804;g16cd54c5a1e_1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Google Shape;2805;g16cd54c5a1e_1_14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(Insert - recursive)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6" name="Google Shape;2806;g16cd54c5a1e_1_14"/>
          <p:cNvSpPr txBox="1"/>
          <p:nvPr/>
        </p:nvSpPr>
        <p:spPr>
          <a:xfrm>
            <a:off x="329375" y="393975"/>
            <a:ext cx="8487900" cy="382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(*B)-&gt;count++;                        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//insert the new element and pointer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(*B)-&gt;elem[x] = ret.newKey;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(*B)-&gt;link[x+1] = ret.newRChild;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ret.isPromote = FALSE;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ret.isSuccess = TRUE;	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} else {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ret = split(B,ret.newKey,ret.newRChild);	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//perform splitting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 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//else no promotion - either insertion done or failed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    </a:t>
            </a:r>
            <a:r>
              <a:rPr lang="en" sz="105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//else no insertion - element found</a:t>
            </a:r>
            <a:endParaRPr sz="105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</a:tabLst>
            </a:pPr>
            <a:r>
              <a:rPr lang="en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88" y="2204201"/>
            <a:ext cx="8415073" cy="2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5"/>
          <p:cNvSpPr txBox="1">
            <a:spLocks noGrp="1"/>
          </p:cNvSpPr>
          <p:nvPr>
            <p:ph type="title"/>
          </p:nvPr>
        </p:nvSpPr>
        <p:spPr>
          <a:xfrm>
            <a:off x="1542963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Internal nodes</a:t>
            </a:r>
            <a:endParaRPr/>
          </a:p>
        </p:txBody>
      </p:sp>
      <p:sp>
        <p:nvSpPr>
          <p:cNvPr id="1864" name="Google Shape;1864;p5"/>
          <p:cNvSpPr txBox="1">
            <a:spLocks noGrp="1"/>
          </p:cNvSpPr>
          <p:nvPr>
            <p:ph type="subTitle" idx="1"/>
          </p:nvPr>
        </p:nvSpPr>
        <p:spPr>
          <a:xfrm>
            <a:off x="1542963" y="14628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all nodes except for leaf nodes and the root node.</a:t>
            </a:r>
            <a:endParaRPr/>
          </a:p>
        </p:txBody>
      </p:sp>
      <p:sp>
        <p:nvSpPr>
          <p:cNvPr id="1865" name="Google Shape;1865;p5"/>
          <p:cNvSpPr txBox="1">
            <a:spLocks noGrp="1"/>
          </p:cNvSpPr>
          <p:nvPr>
            <p:ph type="title" idx="2"/>
          </p:nvPr>
        </p:nvSpPr>
        <p:spPr>
          <a:xfrm>
            <a:off x="5245437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Leaf nodes</a:t>
            </a:r>
            <a:endParaRPr/>
          </a:p>
        </p:txBody>
      </p:sp>
      <p:sp>
        <p:nvSpPr>
          <p:cNvPr id="1866" name="Google Shape;1866;p5"/>
          <p:cNvSpPr txBox="1">
            <a:spLocks noGrp="1"/>
          </p:cNvSpPr>
          <p:nvPr>
            <p:ph type="subTitle" idx="3"/>
          </p:nvPr>
        </p:nvSpPr>
        <p:spPr>
          <a:xfrm>
            <a:off x="5245425" y="1462900"/>
            <a:ext cx="3354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considered to be the lowest level of keys and the pointers do not lead to other pages(points to null)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67" name="Google Shape;1867;p5"/>
          <p:cNvSpPr txBox="1">
            <a:spLocks noGrp="1"/>
          </p:cNvSpPr>
          <p:nvPr>
            <p:ph type="title" idx="4"/>
          </p:nvPr>
        </p:nvSpPr>
        <p:spPr>
          <a:xfrm>
            <a:off x="801063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68" name="Google Shape;1868;p5"/>
          <p:cNvSpPr txBox="1">
            <a:spLocks noGrp="1"/>
          </p:cNvSpPr>
          <p:nvPr>
            <p:ph type="title" idx="5"/>
          </p:nvPr>
        </p:nvSpPr>
        <p:spPr>
          <a:xfrm>
            <a:off x="4503538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69" name="Google Shape;1869;p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TERMS</a:t>
            </a:r>
            <a:endParaRPr/>
          </a:p>
        </p:txBody>
      </p:sp>
      <p:cxnSp>
        <p:nvCxnSpPr>
          <p:cNvPr id="1870" name="Google Shape;1870;p5"/>
          <p:cNvCxnSpPr/>
          <p:nvPr/>
        </p:nvCxnSpPr>
        <p:spPr>
          <a:xfrm>
            <a:off x="801063" y="1539100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1" name="Google Shape;1871;p5"/>
          <p:cNvCxnSpPr/>
          <p:nvPr/>
        </p:nvCxnSpPr>
        <p:spPr>
          <a:xfrm>
            <a:off x="4503538" y="1539100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2" name="Google Shape;1872;p5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5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5"/>
          <p:cNvSpPr/>
          <p:nvPr/>
        </p:nvSpPr>
        <p:spPr>
          <a:xfrm>
            <a:off x="2239075" y="3068975"/>
            <a:ext cx="4194600" cy="7428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5"/>
          <p:cNvSpPr/>
          <p:nvPr/>
        </p:nvSpPr>
        <p:spPr>
          <a:xfrm>
            <a:off x="156225" y="3920375"/>
            <a:ext cx="8624700" cy="8265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1" name="Google Shape;2811;g16cd54c5a1e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g16cd54c5a1e_0_26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(Insert - splitting and promotion)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3" name="Google Shape;2813;g16cd54c5a1e_0_26"/>
          <p:cNvSpPr txBox="1"/>
          <p:nvPr/>
        </p:nvSpPr>
        <p:spPr>
          <a:xfrm>
            <a:off x="245750" y="476100"/>
            <a:ext cx="88557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insertStatus split(BTree *B, int elem, BTree child){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insertStatus ret = {FALSE,FALSE,NULL,-1};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tempKeys[MAXKEYS+1];                                   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//create working page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BTree tempChild[MAXKEYS+2];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x, mid;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BTree temp = (BTree)calloc(1,sizeof(page));	             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//allocate new page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if(temp != NULL){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memcpy(tempKeys,(*B)-&gt;elem,(*B)-&gt;count*sizeof(int));	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//copy from old page to working page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memcpy(tempChild,(*B)-&gt;link,((*B)-&gt;count+1)*sizeof(BTree));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for(x=(*B)-&gt;count; x&gt;0 &amp;&amp; (*B)-&gt;elem[x-1] &gt; elem; x--){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//shift existing elements and pointers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tempKeys[x] = tempKeys[x-1];                        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tempChild[x+1] = tempChild[x];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tempKeys[x] = elem;                                 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//insert the new element and pointer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tempChild[x+1] = child;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86350" algn="l"/>
                <a:tab pos="5486400" algn="l"/>
                <a:tab pos="5949950" algn="l"/>
              </a:tabLst>
            </a:pP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8" name="Google Shape;2818;g16cd54c5a1e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9" name="Google Shape;2819;g16cd54c5a1e_1_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(Insert - splitting and promotion)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0" name="Google Shape;2820;g16cd54c5a1e_1_0"/>
          <p:cNvSpPr txBox="1"/>
          <p:nvPr/>
        </p:nvSpPr>
        <p:spPr>
          <a:xfrm>
            <a:off x="237750" y="718875"/>
            <a:ext cx="86685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mid = MAXKEYS/2;                                      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//move back first half at original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memcpy((*B)-&gt;elem,tempKeys,(mid+1)*sizeof(int));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memcpy((*B)-&gt;link,tempChild,(mid+2)*sizeof(BTree));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(*B)-&gt;count = mid+1;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ret.isPromote = TRUE;                                            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//promote mid+1 and its child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ret.newKey = tempKeys[mid+1];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ret.newRChild = temp;	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memcpy(temp-&gt;elem,tempKeys+mid+2,(MAXKEYS-mid-1)*sizeof(int));	</a:t>
            </a:r>
            <a:r>
              <a:rPr lang="en" sz="1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//place rest of elements at new page</a:t>
            </a:r>
            <a:endParaRPr sz="1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memcpy(temp-&gt;link,tempChild+mid+2,(MAXKEYS-mid)*sizeof(BTree));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temp-&gt;count = MAXKEYS-mid-1;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5" name="Google Shape;2825;g17daa86348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g17daa86348b_0_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initial call)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7" name="Google Shape;2827;g17daa86348b_0_0"/>
          <p:cNvSpPr txBox="1"/>
          <p:nvPr/>
        </p:nvSpPr>
        <p:spPr>
          <a:xfrm>
            <a:off x="237750" y="718875"/>
            <a:ext cx="86685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deleteElem(BTree *B, int elem){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deleteStatus stat;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printf("\n\nDeleting element: %d",elem);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stat = deleteRecur(B,elem);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if(stat.isDeleted== FALSE){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printf("\nDeletion failed - element does not exist.");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if(stat.nodeCount==0) 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//update root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printf("\nDeletion successful, tree height decreased (New root address: %x).",*B);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printf("\nDeletion successful.");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681288" algn="l"/>
              </a:tabLst>
            </a:pP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2" name="Google Shape;2832;g17daa86348b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g17daa86348b_0_7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recursive)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4" name="Google Shape;2834;g17daa86348b_0_7"/>
          <p:cNvSpPr txBox="1"/>
          <p:nvPr/>
        </p:nvSpPr>
        <p:spPr>
          <a:xfrm>
            <a:off x="296550" y="586625"/>
            <a:ext cx="86685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deleteStatus deleteRecur(BTree *B, int elem){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deleteStatus ret = {FALSE,-1,-1};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siblingStatus sib;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x, y, min, src, ndx;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sideType side;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if(*B!=NULL){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for(x=0;x&lt;(*B)-&gt;count &amp;&amp; (*B)-&gt;elem[x] &lt; elem;x++){}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if(x&lt;(*B)-&gt;count &amp;&amp; (*B)-&gt;elem[x] == elem){ 					//element found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ret.isDeleted = TRUE;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for(y=0;y&lt;ORDER &amp;&amp; (*B)-&gt;link[y] == NULL; y++){}			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if(y==ORDER){							//is leaf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ret.itemRemoved = elem;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ret.nodeCount = --(*B)-&gt;count;									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for(y=x; y&lt;(*B)-&gt;count; y++){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(*B)-&gt;elem[y] = (*B)-&gt;elem[y+1];			//shift existing elements and pointers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(*B)-&gt;link[y+1] = (*B)-&gt;link[y+2];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return ret;		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 else {                                                                   //replace with successor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min = findMin((*B)-&gt;link[x+1]);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(*B)-&gt;elem[x] = findMin((*B)-&gt;link[x+1]);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ret = deleteRecur(&amp;(*B)-&gt;link[x+1],min);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 else { 									//RECURSIVE search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ret = deleteRecur(&amp;(*B)-&gt;link[x],elem);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10088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</a:tabLst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9" name="Google Shape;2839;g17daa86348b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g17daa86348b_0_14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recursive)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1" name="Google Shape;2841;g17daa86348b_0_14"/>
          <p:cNvSpPr txBox="1"/>
          <p:nvPr/>
        </p:nvSpPr>
        <p:spPr>
          <a:xfrm>
            <a:off x="296550" y="586625"/>
            <a:ext cx="86685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if(ret.isDeleted == TRUE &amp;&amp; ret.nodeCount &lt; MIN){					//not enough keys in manipulated node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printf("\nUnderflow detected!");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ndx = (ret.itemRemoved &lt; (*B)-&gt;elem[x]) ? x : x+1;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sib = checkSiblings(*B,ndx);						//check siblings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printf("\nItem removed: %d",ret.itemRemoved);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printf("\nNode count: %d",ret.nodeCount);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printf("\nSiblings: %x %d - %x %d\n",sib.LS,sib.LSCount,sib.RS,sib.RSCount);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src = (sib.LSCount &gt; sib.RSCount) ? sib.LSCount : sib.RSCount;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side = (sib.LSCount &gt; sib.RSCount) ? LEFT : RIGHT;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printf("\nSibling chosen: %s", side==LEFT ? "Left" : "Right");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if(src &gt;= MIN + 1){							//redistribution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printf("\nPerforming redistribution:");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redistribute((*B)-&gt;link[ndx],(*B)-&gt;link[ndx+side],*B,ndx,side);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 else {									//concatenation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printf("\nPerforming concatenation:");					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concatenate((*B)-&gt;link[ndx],(*B)-&gt;link[ndx+side],*B,ndx,side);  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													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ret.nodeCount = (*B)-&gt;count;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																			//else NULL reached, element not found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4287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  <a:tab pos="5949950" algn="l"/>
                <a:tab pos="6400800" algn="l"/>
                <a:tab pos="6864350" algn="l"/>
                <a:tab pos="7315200" algn="l"/>
                <a:tab pos="7778750" algn="l"/>
                <a:tab pos="822960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" name="Google Shape;2846;g17daa86348b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7" name="Google Shape;2847;g17daa86348b_0_23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findMin() and checkSiblings() 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8" name="Google Shape;2848;g17daa86348b_0_23"/>
          <p:cNvSpPr txBox="1"/>
          <p:nvPr/>
        </p:nvSpPr>
        <p:spPr>
          <a:xfrm>
            <a:off x="296550" y="586625"/>
            <a:ext cx="86685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findMin(BTree B){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if(B-&gt;link[0]==NULL){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 = B-&gt;elem[0];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ret = findMin(B-&gt;link[0]);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siblingStatus checkSiblings(BTree B, int ptrNdx){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siblingStatus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ret.LSCount = (ptrNdx&gt;0) ? B-&gt;link[ptrNdx-1]-&gt;count : -1;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ret.RSCount = (ptrNdx&lt;B-&gt;count) ? B-&gt;link[ptrNdx+1]-&gt;count : -1;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ret.LS = (ptrNdx&gt;0) ? B-&gt;link[ptrNdx-1] : NULL;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ret.RS = (ptrNdx&lt;B-&gt;count) ? B-&gt;link[ptrNdx+1] : NULL;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return ret;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Google Shape;2853;g17daa86348b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g17daa86348b_0_30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redistribution)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5" name="Google Shape;2855;g17daa86348b_0_30"/>
          <p:cNvSpPr txBox="1"/>
          <p:nvPr/>
        </p:nvSpPr>
        <p:spPr>
          <a:xfrm>
            <a:off x="296550" y="586625"/>
            <a:ext cx="86685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redistribute(BTree dest,BTree src,BTree parent,int parentNdx,sideType side){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x;										//in this code, only 1 element gets redistributed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if(side==LEFT){ 									//destination shifts then source transfers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for(x=dest-&gt;count;x&gt;0;x--){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dest-&gt;elem[x] = dest-&gt;elem[x-1];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dest-&gt;link[x+1] = dest-&gt;link[x];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dest-&gt;link[x+1] = dest-&gt;link[x];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dest-&gt;elem[0] = parent-&gt;elem[parentNdx-1];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dest-&gt;link[0] = src-&gt;link[src-&gt;count];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parent-&gt;elem[parentNdx-1] = src-&gt;elem[src-&gt;count-1];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}else{ 										//source transfer then source shifts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dest-&gt;elem[dest-&gt;count] = parent-&gt;elem[parentNdx];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dest-&gt;link[dest-&gt;count+1] = src-&gt;link[0];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parent-&gt;elem[parentNdx] = src-&gt;elem[0];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for(x=0;x&lt;src-&gt;count-1;x++){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src-&gt;elem[x] = src-&gt;elem[x+1];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src-&gt;link[x] = src-&gt;link[x+1];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src-&gt;link[x] = src-&gt;link[x+1];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dest-&gt;count++;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src-&gt;count--;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  <a:tab pos="4121150" algn="l"/>
                <a:tab pos="4572000" algn="l"/>
                <a:tab pos="5035550" algn="l"/>
                <a:tab pos="548640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0" name="Google Shape;2860;g17daa86348b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g17daa86348b_0_37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Streamline Code (Delete - concatenation)</a:t>
            </a:r>
            <a:endParaRPr sz="1500" b="1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2" name="Google Shape;2862;g17daa86348b_0_37"/>
          <p:cNvSpPr txBox="1"/>
          <p:nvPr/>
        </p:nvSpPr>
        <p:spPr>
          <a:xfrm>
            <a:off x="296550" y="586625"/>
            <a:ext cx="86685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concatenate(BTree dest,BTree src,BTree parent,int parentNdx,sideType side){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x,y;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if(side==LEFT){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for(x=dest-&gt;count;x&gt;0;x--){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dest-&gt;elem[x+src-&gt;count] = dest-&gt;elem[x-1];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dest-&gt;link[x+1+src-&gt;count] = dest-&gt;link[x];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dest-&gt;elem[src-&gt;count]=parent-&gt;elem[parentNdx];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dest-&gt;link[1+src-&gt;count]=src-&gt;link[src-&gt;count];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for(x=src-&gt;count-1;x&gt;=0;x--){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dest-&gt;elem[x]=src-&gt;elem[x];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dest-&gt;link[x]=src-&gt;link[x];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dest-&gt;count += src-&gt;count + 1;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parent-&gt;count--;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free(parent-&gt;link[parentNdx]);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parent-&gt;link[parentNdx] = NULL;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for(x=parentNdx;x&lt;parent-&gt;count;x++){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parent-&gt;elem[x] = parent-&gt;elem[x+1];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parent-&gt;link[x] = parent-&gt;link[x+1];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parent-&gt;link[x]=parent-&gt;link[x+1];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  <a:tab pos="365760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3" name="Google Shape;2863;g17daa86348b_0_37"/>
          <p:cNvSpPr txBox="1"/>
          <p:nvPr/>
        </p:nvSpPr>
        <p:spPr>
          <a:xfrm>
            <a:off x="4687950" y="623350"/>
            <a:ext cx="48201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}else{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dest-&gt;elem[dest-&gt;count] = parent-&gt;elem[parentNdx];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dest-&gt;link[dest-&gt;count+1] = src-&gt;link[0];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y=dest-&gt;count+1;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for(x=0;x&lt;src-&gt;count;x++){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dest-&gt;elem[y] = src-&gt;elem[x];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dest-&gt;link[y+1] = src-&gt;link[x+1];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dest-&gt;count += src-&gt;count + 1;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parent-&gt;count--;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free(parent-&gt;link[parentNdx+1]);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parent-&gt;link[parentNdx+1] = NULL;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for(x=parentNdx;x&lt;parent-&gt;count;x++){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parent-&gt;elem[x] = parent-&gt;elem[x+1];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parent-&gt;link[x+1] = parent-&gt;link[x+2];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		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r>
              <a:rPr lang="en" sz="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6750" algn="l"/>
              </a:tabLst>
            </a:pPr>
            <a:endParaRPr sz="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1000"/>
          </a:blip>
          <a:stretch>
            <a:fillRect/>
          </a:stretch>
        </a:blip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8"/>
          <p:cNvSpPr/>
          <p:nvPr/>
        </p:nvSpPr>
        <p:spPr>
          <a:xfrm>
            <a:off x="6289685" y="1391766"/>
            <a:ext cx="537247" cy="48385"/>
          </a:xfrm>
          <a:custGeom>
            <a:avLst/>
            <a:gdLst/>
            <a:ahLst/>
            <a:cxnLst/>
            <a:rect l="l" t="t" r="r" b="b"/>
            <a:pathLst>
              <a:path w="7395" h="666" extrusionOk="0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8218076" y="4245647"/>
            <a:ext cx="214826" cy="214681"/>
          </a:xfrm>
          <a:custGeom>
            <a:avLst/>
            <a:gdLst/>
            <a:ahLst/>
            <a:cxnLst/>
            <a:rect l="l" t="t" r="r" b="b"/>
            <a:pathLst>
              <a:path w="2957" h="2955" extrusionOk="0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38"/>
          <p:cNvSpPr txBox="1">
            <a:spLocks noGrp="1"/>
          </p:cNvSpPr>
          <p:nvPr>
            <p:ph type="title"/>
          </p:nvPr>
        </p:nvSpPr>
        <p:spPr>
          <a:xfrm>
            <a:off x="3689358" y="678963"/>
            <a:ext cx="17652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256" name="Google Shape;2256;p38"/>
          <p:cNvSpPr txBox="1">
            <a:spLocks noGrp="1"/>
          </p:cNvSpPr>
          <p:nvPr>
            <p:ph type="subTitle" idx="1"/>
          </p:nvPr>
        </p:nvSpPr>
        <p:spPr>
          <a:xfrm>
            <a:off x="1470103" y="1301553"/>
            <a:ext cx="6055604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listening!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Presented by: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2257" name="Google Shape;2257;p38"/>
          <p:cNvCxnSpPr/>
          <p:nvPr/>
        </p:nvCxnSpPr>
        <p:spPr>
          <a:xfrm>
            <a:off x="3861755" y="1760361"/>
            <a:ext cx="127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8" name="Google Shape;2258;p38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0" name="Google Shape;226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8649" y="2843070"/>
            <a:ext cx="1025714" cy="102571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</p:pic>
      <p:sp>
        <p:nvSpPr>
          <p:cNvPr id="2261" name="Google Shape;2261;p38"/>
          <p:cNvSpPr txBox="1"/>
          <p:nvPr/>
        </p:nvSpPr>
        <p:spPr>
          <a:xfrm>
            <a:off x="2008162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Ivan Woogue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2" name="Google Shape;2262;p38"/>
          <p:cNvSpPr txBox="1"/>
          <p:nvPr/>
        </p:nvSpPr>
        <p:spPr>
          <a:xfrm>
            <a:off x="211865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Hannah Labana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3" name="Google Shape;2263;p38"/>
          <p:cNvSpPr txBox="1"/>
          <p:nvPr/>
        </p:nvSpPr>
        <p:spPr>
          <a:xfrm>
            <a:off x="3804459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Marc Valeros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4" name="Google Shape;2264;p38"/>
          <p:cNvSpPr txBox="1"/>
          <p:nvPr/>
        </p:nvSpPr>
        <p:spPr>
          <a:xfrm>
            <a:off x="5598042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Wayne Dayata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5" name="Google Shape;2265;p38"/>
          <p:cNvPicPr preferRelativeResize="0"/>
          <p:nvPr/>
        </p:nvPicPr>
        <p:blipFill rotWithShape="1">
          <a:blip r:embed="rId5">
            <a:alphaModFix/>
          </a:blip>
          <a:srcRect l="13815" t="25425" r="11610"/>
          <a:stretch/>
        </p:blipFill>
        <p:spPr>
          <a:xfrm>
            <a:off x="1366053" y="2843069"/>
            <a:ext cx="1025715" cy="1025715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</p:pic>
      <p:pic>
        <p:nvPicPr>
          <p:cNvPr id="2266" name="Google Shape;2266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2351" y="2843069"/>
            <a:ext cx="1025714" cy="102571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</p:pic>
      <p:pic>
        <p:nvPicPr>
          <p:cNvPr id="2267" name="Google Shape;2267;p38" descr="May be an image of 2 people and indo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2233" y="2843069"/>
            <a:ext cx="1025714" cy="1029846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1881" name="Google Shape;1881;p6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6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>
            <a:spLocks noGrp="1"/>
          </p:cNvSpPr>
          <p:nvPr>
            <p:ph type="body" idx="4294967295"/>
          </p:nvPr>
        </p:nvSpPr>
        <p:spPr>
          <a:xfrm>
            <a:off x="719999" y="1447950"/>
            <a:ext cx="7226572" cy="19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A B-tree is a </a:t>
            </a:r>
            <a:r>
              <a:rPr lang="en" sz="1800" b="1">
                <a:solidFill>
                  <a:schemeClr val="accent1"/>
                </a:solidFill>
              </a:rPr>
              <a:t>self-balancing tree data</a:t>
            </a:r>
            <a:r>
              <a:rPr lang="en" sz="1800"/>
              <a:t> structure that keeps data sorted and allows searches, insertions, and deletions in logarithmic amortized time.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Time complexity to search, insert and delete is </a:t>
            </a:r>
            <a:r>
              <a:rPr lang="en" sz="1800" b="1">
                <a:solidFill>
                  <a:schemeClr val="accent1"/>
                </a:solidFill>
              </a:rPr>
              <a:t>O(Log</a:t>
            </a:r>
            <a:r>
              <a:rPr lang="en" sz="1800" b="1" baseline="-25000">
                <a:solidFill>
                  <a:schemeClr val="accent1"/>
                </a:solidFill>
              </a:rPr>
              <a:t>M</a:t>
            </a:r>
            <a:r>
              <a:rPr lang="en" sz="1800" b="1">
                <a:solidFill>
                  <a:schemeClr val="accent1"/>
                </a:solidFill>
              </a:rPr>
              <a:t> n)</a:t>
            </a:r>
            <a:r>
              <a:rPr lang="en" sz="1800"/>
              <a:t> .</a:t>
            </a:r>
            <a:endParaRPr sz="1800" b="1">
              <a:solidFill>
                <a:schemeClr val="accen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It is most commonly used in </a:t>
            </a:r>
            <a:r>
              <a:rPr lang="en" sz="1800" b="1">
                <a:solidFill>
                  <a:schemeClr val="accent1"/>
                </a:solidFill>
              </a:rPr>
              <a:t>database management systems </a:t>
            </a:r>
            <a:r>
              <a:rPr lang="en" sz="1800"/>
              <a:t>(DBMS) and file systems.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1889" name="Google Shape;1889;p7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7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7"/>
          <p:cNvSpPr txBox="1">
            <a:spLocks noGrp="1"/>
          </p:cNvSpPr>
          <p:nvPr>
            <p:ph type="body" idx="4294967295"/>
          </p:nvPr>
        </p:nvSpPr>
        <p:spPr>
          <a:xfrm>
            <a:off x="719999" y="1447950"/>
            <a:ext cx="7473315" cy="19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The</a:t>
            </a:r>
            <a:r>
              <a:rPr lang="en" sz="1800" b="1"/>
              <a:t> </a:t>
            </a:r>
            <a:r>
              <a:rPr lang="en" sz="1800" b="1">
                <a:solidFill>
                  <a:schemeClr val="accent1"/>
                </a:solidFill>
              </a:rPr>
              <a:t>height of B-Trees</a:t>
            </a:r>
            <a:r>
              <a:rPr lang="en" sz="1800"/>
              <a:t> is kept low by putting maximum possible keys in a B-Tree node.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 b="1">
                <a:solidFill>
                  <a:schemeClr val="accent1"/>
                </a:solidFill>
              </a:rPr>
              <a:t>1,5 ,8,9,12,19,21,23,25,27,29,35,41,43,44,49,57,65,72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Let’s insert the values above in a B-tree of </a:t>
            </a:r>
            <a:r>
              <a:rPr lang="en" sz="1800" b="1">
                <a:solidFill>
                  <a:srgbClr val="43309F"/>
                </a:solidFill>
              </a:rPr>
              <a:t>orders</a:t>
            </a:r>
            <a:r>
              <a:rPr lang="en" sz="1800"/>
              <a:t> </a:t>
            </a:r>
            <a:r>
              <a:rPr lang="en" sz="1800" b="1">
                <a:solidFill>
                  <a:schemeClr val="accent1"/>
                </a:solidFill>
              </a:rPr>
              <a:t>5 &amp; 7</a:t>
            </a:r>
            <a:r>
              <a:rPr lang="en" sz="1800"/>
              <a:t>. Notice the height and distribution of the keys. 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>
              <a:solidFill>
                <a:schemeClr val="accen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013" y="204500"/>
            <a:ext cx="8040023" cy="2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700"/>
              <a:t>ORDER 5</a:t>
            </a:r>
            <a:endParaRPr sz="1700"/>
          </a:p>
        </p:txBody>
      </p:sp>
      <p:sp>
        <p:nvSpPr>
          <p:cNvPr id="1898" name="Google Shape;1898;p8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8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0" name="Google Shape;190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000" y="3092710"/>
            <a:ext cx="8593925" cy="132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8"/>
          <p:cNvSpPr txBox="1">
            <a:spLocks noGrp="1"/>
          </p:cNvSpPr>
          <p:nvPr>
            <p:ph type="title" idx="6"/>
          </p:nvPr>
        </p:nvSpPr>
        <p:spPr>
          <a:xfrm>
            <a:off x="817550" y="31434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700"/>
              <a:t>ORDER 7</a:t>
            </a:r>
            <a:endParaRPr sz="1700"/>
          </a:p>
        </p:txBody>
      </p:sp>
      <p:sp>
        <p:nvSpPr>
          <p:cNvPr id="1902" name="Google Shape;1902;p8"/>
          <p:cNvSpPr txBox="1"/>
          <p:nvPr/>
        </p:nvSpPr>
        <p:spPr>
          <a:xfrm>
            <a:off x="4561178" y="4657061"/>
            <a:ext cx="4328822" cy="307777"/>
          </a:xfrm>
          <a:prstGeom prst="rect">
            <a:avLst/>
          </a:prstGeom>
          <a:solidFill>
            <a:srgbClr val="D5CEF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your </a:t>
            </a:r>
            <a:r>
              <a:rPr lang="en" sz="1400" b="1" i="0" u="sng" strike="noStrike" cap="non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observations?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/>
              <a:t>Properties of a B-tree of order m:</a:t>
            </a:r>
            <a:endParaRPr sz="2000"/>
          </a:p>
        </p:txBody>
      </p:sp>
      <p:sp>
        <p:nvSpPr>
          <p:cNvPr id="1908" name="Google Shape;1908;p9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9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"/>
          <p:cNvSpPr txBox="1">
            <a:spLocks noGrp="1"/>
          </p:cNvSpPr>
          <p:nvPr>
            <p:ph type="body" idx="4294967295"/>
          </p:nvPr>
        </p:nvSpPr>
        <p:spPr>
          <a:xfrm>
            <a:off x="720000" y="1447950"/>
            <a:ext cx="6706500" cy="2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Every page has a </a:t>
            </a:r>
            <a:r>
              <a:rPr lang="en">
                <a:solidFill>
                  <a:schemeClr val="accent1"/>
                </a:solidFill>
              </a:rPr>
              <a:t>maximum of m descendents</a:t>
            </a:r>
            <a:r>
              <a:rPr lang="en"/>
              <a:t>.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Every page, except for the root and the leaves, has </a:t>
            </a:r>
            <a:r>
              <a:rPr lang="en">
                <a:solidFill>
                  <a:schemeClr val="accent1"/>
                </a:solidFill>
              </a:rPr>
              <a:t>at least  m/2 </a:t>
            </a:r>
            <a:r>
              <a:rPr lang="en"/>
              <a:t>descendents.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The root has at</a:t>
            </a:r>
            <a:r>
              <a:rPr lang="en">
                <a:solidFill>
                  <a:schemeClr val="accent1"/>
                </a:solidFill>
              </a:rPr>
              <a:t> least two descendents</a:t>
            </a:r>
            <a:r>
              <a:rPr lang="en"/>
              <a:t>.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All the leaves appear on the </a:t>
            </a:r>
            <a:r>
              <a:rPr lang="en">
                <a:solidFill>
                  <a:schemeClr val="accent1"/>
                </a:solidFill>
              </a:rPr>
              <a:t>same level.</a:t>
            </a:r>
            <a:endParaRPr>
              <a:solidFill>
                <a:schemeClr val="accent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 non leaf page with m descendents contains </a:t>
            </a:r>
            <a:r>
              <a:rPr lang="en">
                <a:solidFill>
                  <a:schemeClr val="accent1"/>
                </a:solidFill>
              </a:rPr>
              <a:t>m - 1 keys.</a:t>
            </a:r>
            <a:endParaRPr>
              <a:solidFill>
                <a:schemeClr val="accent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 leaf page contains at least </a:t>
            </a:r>
            <a:r>
              <a:rPr lang="en">
                <a:solidFill>
                  <a:schemeClr val="accent1"/>
                </a:solidFill>
              </a:rPr>
              <a:t>(m/2) - 1 </a:t>
            </a:r>
            <a:r>
              <a:rPr lang="en"/>
              <a:t>keys and no more than m - 1 keys.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All the key values within a node must be in </a:t>
            </a:r>
            <a:r>
              <a:rPr lang="en">
                <a:solidFill>
                  <a:schemeClr val="accent1"/>
                </a:solidFill>
              </a:rPr>
              <a:t>ascending order</a:t>
            </a:r>
            <a:r>
              <a:rPr lang="en"/>
              <a:t>.</a:t>
            </a: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5962</Words>
  <Application>Microsoft Office PowerPoint</Application>
  <PresentationFormat>On-screen Show (16:9)</PresentationFormat>
  <Paragraphs>662</Paragraphs>
  <Slides>58</Slides>
  <Notes>58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8" baseType="lpstr">
      <vt:lpstr>Poppins SemiBold</vt:lpstr>
      <vt:lpstr>Poppins</vt:lpstr>
      <vt:lpstr>Consolas</vt:lpstr>
      <vt:lpstr>Arial</vt:lpstr>
      <vt:lpstr>Nunito Light</vt:lpstr>
      <vt:lpstr>Roboto Condensed Light</vt:lpstr>
      <vt:lpstr>Bebas Neue</vt:lpstr>
      <vt:lpstr>PT Sans</vt:lpstr>
      <vt:lpstr>Computer Science &amp; Mathematics Major For College: Mathematics by Slidesgo</vt:lpstr>
      <vt:lpstr>Computer Science &amp; Mathematics Major For College: Mathematics by Slidesgo</vt:lpstr>
      <vt:lpstr>Computer Science &amp; Mathematics Major For College: Mathematics by Slidesgo</vt:lpstr>
      <vt:lpstr>Computer Science &amp; Mathematics Major For College: Mathematics by Slidesgo</vt:lpstr>
      <vt:lpstr>Computer Science &amp; Mathematics Major For College: Mathematics by Slidesgo</vt:lpstr>
      <vt:lpstr>Computer Science &amp; Mathematics Major For College: Mathematics by Slidesgo</vt:lpstr>
      <vt:lpstr>Simple Light</vt:lpstr>
      <vt:lpstr>Computer Science &amp; Mathematics Major For College: Mathematics by Slidesgo</vt:lpstr>
      <vt:lpstr>Computer Science &amp; Mathematics Major For College: Mathematics by Slidesgo</vt:lpstr>
      <vt:lpstr>1_Computer Science &amp; Mathematics Major For College: Mathematics by Slidesgo</vt:lpstr>
      <vt:lpstr>2_Computer Science &amp; Mathematics Major For College: Mathematics by Slidesgo</vt:lpstr>
      <vt:lpstr>Packager Shell Object</vt:lpstr>
      <vt:lpstr>B TREES TEAM CCLEX</vt:lpstr>
      <vt:lpstr>Who are the proponents of B-trees?</vt:lpstr>
      <vt:lpstr>Why did they invent B-trees?</vt:lpstr>
      <vt:lpstr>Page or node</vt:lpstr>
      <vt:lpstr>Internal nodes</vt:lpstr>
      <vt:lpstr>CONCEPTS</vt:lpstr>
      <vt:lpstr>CONCEPTS</vt:lpstr>
      <vt:lpstr>ORDER 5</vt:lpstr>
      <vt:lpstr>Properties of a B-tree of order m:</vt:lpstr>
      <vt:lpstr>Key Comparisons</vt:lpstr>
      <vt:lpstr>Binary Search Tree/AVL Tree vs B-Tree</vt:lpstr>
      <vt:lpstr>PowerPoint Presentation</vt:lpstr>
      <vt:lpstr>PowerPoint Presentation</vt:lpstr>
      <vt:lpstr>PowerPoint Presentation</vt:lpstr>
      <vt:lpstr>Operations in B-Tree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TREES TEAM CCLEX</dc:title>
  <dc:creator>Dayata</dc:creator>
  <cp:lastModifiedBy>Wayne Matthew Dayata</cp:lastModifiedBy>
  <cp:revision>5</cp:revision>
  <dcterms:modified xsi:type="dcterms:W3CDTF">2022-12-31T22:56:42Z</dcterms:modified>
</cp:coreProperties>
</file>